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9" r:id="rId3"/>
    <p:sldId id="277" r:id="rId4"/>
    <p:sldId id="274" r:id="rId5"/>
    <p:sldId id="265" r:id="rId6"/>
    <p:sldId id="275" r:id="rId7"/>
    <p:sldId id="268" r:id="rId8"/>
    <p:sldId id="276" r:id="rId9"/>
    <p:sldId id="271" r:id="rId10"/>
    <p:sldId id="278" r:id="rId11"/>
    <p:sldId id="272" r:id="rId12"/>
    <p:sldId id="261" r:id="rId13"/>
    <p:sldId id="280" r:id="rId14"/>
    <p:sldId id="281" r:id="rId15"/>
    <p:sldId id="282" r:id="rId16"/>
    <p:sldId id="279" r:id="rId17"/>
    <p:sldId id="283" r:id="rId18"/>
    <p:sldId id="284" r:id="rId19"/>
    <p:sldId id="285" r:id="rId20"/>
    <p:sldId id="286" r:id="rId21"/>
    <p:sldId id="287" r:id="rId22"/>
    <p:sldId id="288" r:id="rId23"/>
    <p:sldId id="289" r:id="rId24"/>
    <p:sldId id="290" r:id="rId25"/>
    <p:sldId id="291" r:id="rId26"/>
    <p:sldId id="292" r:id="rId27"/>
    <p:sldId id="295" r:id="rId28"/>
    <p:sldId id="294" r:id="rId29"/>
    <p:sldId id="298" r:id="rId30"/>
    <p:sldId id="296" r:id="rId31"/>
    <p:sldId id="299" r:id="rId32"/>
    <p:sldId id="297" r:id="rId33"/>
    <p:sldId id="301" r:id="rId34"/>
    <p:sldId id="302" r:id="rId35"/>
    <p:sldId id="304" r:id="rId36"/>
    <p:sldId id="264" r:id="rId37"/>
    <p:sldId id="263" r:id="rId38"/>
  </p:sldIdLst>
  <p:sldSz cx="6858000" cy="9144000" type="screen4x3"/>
  <p:notesSz cx="6858000" cy="91440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3333FF"/>
    <a:srgbClr val="0066FF"/>
    <a:srgbClr val="3FAD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76" autoAdjust="0"/>
  </p:normalViewPr>
  <p:slideViewPr>
    <p:cSldViewPr>
      <p:cViewPr>
        <p:scale>
          <a:sx n="100" d="100"/>
          <a:sy n="100" d="100"/>
        </p:scale>
        <p:origin x="-2850" y="50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2"/>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A03C86-993E-4B7E-A26E-2192F2A5473E}" type="datetimeFigureOut">
              <a:rPr lang="en-US"/>
              <a:pPr>
                <a:defRPr/>
              </a:pPr>
              <a:t>3/25/2014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C4378B-76DF-4418-B010-035E34FB7ED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B52F7D-2548-4EC2-B8E8-E04A6B5DE6D2}" type="datetimeFigureOut">
              <a:rPr lang="en-US"/>
              <a:pPr>
                <a:defRPr/>
              </a:pPr>
              <a:t>3/25/2014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E42509-2F02-4F7D-B555-F73EEE45FC1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9"/>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9"/>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86620C-F54C-4CF7-AA19-55C0D0C61E43}" type="datetimeFigureOut">
              <a:rPr lang="en-US"/>
              <a:pPr>
                <a:defRPr/>
              </a:pPr>
              <a:t>3/25/2014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7DB7E8-DA30-4B36-816E-282C6D6315F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DCD307-5421-4E0B-8496-C4E6D730EA1A}" type="datetimeFigureOut">
              <a:rPr lang="en-US"/>
              <a:pPr>
                <a:defRPr/>
              </a:pPr>
              <a:t>3/25/2014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ED5889-1881-4EE2-83FA-0F7843FD8CB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2"/>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CAADB8-DCFA-47E3-955F-508677E07CB6}" type="datetimeFigureOut">
              <a:rPr lang="en-US"/>
              <a:pPr>
                <a:defRPr/>
              </a:pPr>
              <a:t>3/25/2014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67BD95-F349-409E-B94B-32A24ED2E0D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5"/>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5"/>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748812-303C-49F4-8A73-85F9D8A5447A}" type="datetimeFigureOut">
              <a:rPr lang="en-US"/>
              <a:pPr>
                <a:defRPr/>
              </a:pPr>
              <a:t>3/25/2014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F887AB-51BE-4CB5-B05F-7CB1610DAFF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2"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2"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388057-F7F8-4B5D-A5D4-D9616EB65E23}" type="datetimeFigureOut">
              <a:rPr lang="en-US"/>
              <a:pPr>
                <a:defRPr/>
              </a:pPr>
              <a:t>3/25/2014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1364BB-460C-4DCE-8DD6-4874EEB4446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924603-E233-4437-A937-5F4767E72086}" type="datetimeFigureOut">
              <a:rPr lang="en-US"/>
              <a:pPr>
                <a:defRPr/>
              </a:pPr>
              <a:t>3/25/2014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AD41BC-369B-49EE-AEED-8CE410C82E4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9C46A7-EC0D-459A-A5CF-5D27AEE2B858}" type="datetimeFigureOut">
              <a:rPr lang="en-US"/>
              <a:pPr>
                <a:defRPr/>
              </a:pPr>
              <a:t>3/25/2014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701FC2F-65B7-4BF5-99B7-F52897C3118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90" y="364071"/>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3" y="1913471"/>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6A4C6E-6168-42AB-8C54-F3874E350E0D}" type="datetimeFigureOut">
              <a:rPr lang="en-US"/>
              <a:pPr>
                <a:defRPr/>
              </a:pPr>
              <a:t>3/25/2014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0E0B31-3F97-472D-AED4-199AACD0449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C3149E-E7F5-4993-90B4-675547348289}" type="datetimeFigureOut">
              <a:rPr lang="en-US"/>
              <a:pPr>
                <a:defRPr/>
              </a:pPr>
              <a:t>3/25/2014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49A11A-3AE6-46EB-A968-803479EAE3A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4C56C07-C9B6-46AB-9D83-FD6135BFCEEC}" type="datetimeFigureOut">
              <a:rPr lang="en-US"/>
              <a:pPr>
                <a:defRPr/>
              </a:pPr>
              <a:t>3/25/2014</a:t>
            </a:fld>
            <a:endParaRPr lang="en-US" dirty="0"/>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ACBC32F-2D4C-4D8D-8686-581AF5134B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010.xlsx"/><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111.xlsx"/><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212.xlsx"/><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313.xlsx"/><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414.xlsx"/><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1515.xlsx"/><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1616.xlsx"/><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1717.xlsx"/><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brokers@easysba.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brokers@easysba.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2"/>
          <a:srcRect/>
          <a:stretch>
            <a:fillRect/>
          </a:stretch>
        </p:blipFill>
        <p:spPr bwMode="auto">
          <a:xfrm>
            <a:off x="0" y="0"/>
            <a:ext cx="6859588" cy="9145588"/>
          </a:xfrm>
          <a:prstGeom prst="rect">
            <a:avLst/>
          </a:prstGeom>
          <a:noFill/>
          <a:ln w="9525">
            <a:noFill/>
            <a:miter lim="800000"/>
            <a:headEnd/>
            <a:tailEnd/>
          </a:ln>
        </p:spPr>
      </p:pic>
    </p:spTree>
  </p:cSld>
  <p:clrMapOvr>
    <a:masterClrMapping/>
  </p:clrMapOvr>
  <p:transition spd="slow" advTm="5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8" name="Object 8"/>
          <p:cNvGraphicFramePr>
            <a:graphicFrameLocks noChangeAspect="1"/>
          </p:cNvGraphicFramePr>
          <p:nvPr/>
        </p:nvGraphicFramePr>
        <p:xfrm>
          <a:off x="401638" y="0"/>
          <a:ext cx="6053137" cy="9144000"/>
        </p:xfrm>
        <a:graphic>
          <a:graphicData uri="http://schemas.openxmlformats.org/presentationml/2006/ole">
            <p:oleObj spid="_x0000_s56328" name="Worksheet" r:id="rId3" imgW="9401251" imgH="14201851"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342900" y="366713"/>
            <a:ext cx="6172200" cy="1081087"/>
          </a:xfrm>
        </p:spPr>
        <p:txBody>
          <a:bodyPr/>
          <a:lstStyle/>
          <a:p>
            <a:r>
              <a:rPr lang="en-US" smtClean="0"/>
              <a:t>Personal Cell Phone </a:t>
            </a:r>
            <a:br>
              <a:rPr lang="en-US" smtClean="0"/>
            </a:br>
            <a:r>
              <a:rPr lang="en-US" sz="2000" smtClean="0"/>
              <a:t>Item # 4</a:t>
            </a:r>
            <a:endParaRPr lang="en-US" smtClean="0"/>
          </a:p>
        </p:txBody>
      </p:sp>
      <p:sp>
        <p:nvSpPr>
          <p:cNvPr id="63490" name="Content Placeholder 2"/>
          <p:cNvSpPr>
            <a:spLocks noGrp="1"/>
          </p:cNvSpPr>
          <p:nvPr>
            <p:ph idx="1"/>
          </p:nvPr>
        </p:nvSpPr>
        <p:spPr/>
        <p:txBody>
          <a:bodyPr/>
          <a:lstStyle/>
          <a:p>
            <a:pPr algn="ctr">
              <a:buFont typeface="Arial" charset="0"/>
              <a:buNone/>
            </a:pPr>
            <a:r>
              <a:rPr lang="en-US" sz="1800" smtClean="0"/>
              <a:t>Personal cell phones are NOT “typically” considered an add back and here’s why:</a:t>
            </a:r>
          </a:p>
          <a:p>
            <a:pPr>
              <a:buFont typeface="Arial" charset="0"/>
              <a:buNone/>
            </a:pPr>
            <a:endParaRPr lang="en-US" sz="1800" smtClean="0"/>
          </a:p>
          <a:p>
            <a:r>
              <a:rPr lang="en-US" sz="1800" smtClean="0"/>
              <a:t>1) In all reality, do you truly believe the buyer will not posses a cell phone? Or consider his bill as a company expense?</a:t>
            </a:r>
          </a:p>
          <a:p>
            <a:pPr>
              <a:buFont typeface="Arial" charset="0"/>
              <a:buNone/>
            </a:pPr>
            <a:endParaRPr lang="en-US" sz="1800" smtClean="0"/>
          </a:p>
          <a:p>
            <a:r>
              <a:rPr lang="en-US" sz="1800" smtClean="0"/>
              <a:t>2) Think about the business and the cell phone actual usage. Do they have any staff they contact on their cell phone? Is the seller out of the office at all and uses the phone to conduct any business? </a:t>
            </a:r>
          </a:p>
          <a:p>
            <a:pPr>
              <a:buFont typeface="Arial" charset="0"/>
              <a:buNone/>
            </a:pPr>
            <a:endParaRPr lang="en-US" sz="1800" smtClean="0"/>
          </a:p>
          <a:p>
            <a:r>
              <a:rPr lang="en-US" sz="1800" smtClean="0"/>
              <a:t>3) We could possibly prove this by reviewing the last six months of calls for the seller and showing that his cell phone was not in any way used to conduct or contact his business. Chances are, we should let this one go. </a:t>
            </a:r>
          </a:p>
          <a:p>
            <a:pPr>
              <a:buFont typeface="Arial" charset="0"/>
              <a:buNone/>
            </a:pPr>
            <a:endParaRPr lang="en-US" sz="1800" smtClean="0"/>
          </a:p>
          <a:p>
            <a:r>
              <a:rPr lang="en-US" sz="1800" smtClean="0"/>
              <a:t>4) We can also consider family members that do not work in the business that are supplied cell phones.</a:t>
            </a:r>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lgn="ctr">
              <a:buFont typeface="Arial" charset="0"/>
              <a:buNone/>
            </a:pPr>
            <a:endParaRPr lang="en-US" sz="1800" smtClean="0"/>
          </a:p>
          <a:p>
            <a:pPr>
              <a:buFont typeface="Arial" charset="0"/>
              <a:buNone/>
            </a:pPr>
            <a:endParaRPr lang="en-US" sz="1800" smtClean="0"/>
          </a:p>
          <a:p>
            <a:endParaRPr lang="en-US" sz="1800" smtClean="0"/>
          </a:p>
        </p:txBody>
      </p:sp>
      <p:pic>
        <p:nvPicPr>
          <p:cNvPr id="63491" name="Picture 3" descr="Red.jpg"/>
          <p:cNvPicPr>
            <a:picLocks noChangeAspect="1"/>
          </p:cNvPicPr>
          <p:nvPr/>
        </p:nvPicPr>
        <p:blipFill>
          <a:blip r:embed="rId2"/>
          <a:srcRect/>
          <a:stretch>
            <a:fillRect/>
          </a:stretch>
        </p:blipFill>
        <p:spPr bwMode="auto">
          <a:xfrm>
            <a:off x="3048000" y="80772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52" name="Object 8"/>
          <p:cNvGraphicFramePr>
            <a:graphicFrameLocks noChangeAspect="1"/>
          </p:cNvGraphicFramePr>
          <p:nvPr/>
        </p:nvGraphicFramePr>
        <p:xfrm>
          <a:off x="398463" y="0"/>
          <a:ext cx="6059487" cy="9144000"/>
        </p:xfrm>
        <a:graphic>
          <a:graphicData uri="http://schemas.openxmlformats.org/presentationml/2006/ole">
            <p:oleObj spid="_x0000_s57352" name="Worksheet" r:id="rId3" imgW="9410700" imgH="14201851"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342900" y="366713"/>
            <a:ext cx="6172200" cy="1081087"/>
          </a:xfrm>
        </p:spPr>
        <p:txBody>
          <a:bodyPr/>
          <a:lstStyle/>
          <a:p>
            <a:r>
              <a:rPr lang="en-US" smtClean="0"/>
              <a:t>Depreciation</a:t>
            </a:r>
            <a:br>
              <a:rPr lang="en-US" smtClean="0"/>
            </a:br>
            <a:r>
              <a:rPr lang="en-US" sz="2000" smtClean="0"/>
              <a:t>Item # 5</a:t>
            </a:r>
            <a:endParaRPr lang="en-US" smtClean="0"/>
          </a:p>
        </p:txBody>
      </p:sp>
      <p:sp>
        <p:nvSpPr>
          <p:cNvPr id="66562" name="Content Placeholder 2"/>
          <p:cNvSpPr>
            <a:spLocks noGrp="1"/>
          </p:cNvSpPr>
          <p:nvPr>
            <p:ph idx="1"/>
          </p:nvPr>
        </p:nvSpPr>
        <p:spPr/>
        <p:txBody>
          <a:bodyPr/>
          <a:lstStyle/>
          <a:p>
            <a:pPr algn="ctr">
              <a:buFont typeface="Arial" charset="0"/>
              <a:buNone/>
            </a:pPr>
            <a:r>
              <a:rPr lang="en-US" sz="1800" smtClean="0"/>
              <a:t>Depreciation is “typically” considered an add back and here’s why:</a:t>
            </a:r>
          </a:p>
          <a:p>
            <a:pPr>
              <a:buFont typeface="Arial" charset="0"/>
              <a:buNone/>
            </a:pPr>
            <a:endParaRPr lang="en-US" sz="1800" smtClean="0"/>
          </a:p>
          <a:p>
            <a:pPr>
              <a:buFont typeface="Arial" charset="0"/>
              <a:buNone/>
            </a:pPr>
            <a:endParaRPr lang="en-US" sz="1800" smtClean="0"/>
          </a:p>
          <a:p>
            <a:r>
              <a:rPr lang="en-US" sz="1800" smtClean="0"/>
              <a:t>1) It’s a non-cash event that allows for the deduction of revenue as reported to the IRS for tax purposes.</a:t>
            </a:r>
          </a:p>
          <a:p>
            <a:pPr>
              <a:buFont typeface="Arial" charset="0"/>
              <a:buNone/>
            </a:pPr>
            <a:endParaRPr lang="en-US" sz="1800" smtClean="0"/>
          </a:p>
          <a:p>
            <a:r>
              <a:rPr lang="en-US" sz="1800" smtClean="0"/>
              <a:t>2) Any concern on this item will be related to the “Actual Usable Life” of the equipment or assets being depreciated. </a:t>
            </a:r>
          </a:p>
          <a:p>
            <a:pPr>
              <a:buFont typeface="Arial" charset="0"/>
              <a:buNone/>
            </a:pPr>
            <a:endParaRPr lang="en-US" sz="1800" smtClean="0"/>
          </a:p>
          <a:p>
            <a:r>
              <a:rPr lang="en-US" sz="1800" smtClean="0"/>
              <a:t>3) We typically add this back and look for the underwriters guidance on any changes to this. </a:t>
            </a:r>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lgn="ctr">
              <a:buFont typeface="Arial" charset="0"/>
              <a:buNone/>
            </a:pPr>
            <a:endParaRPr lang="en-US" sz="1800" smtClean="0"/>
          </a:p>
          <a:p>
            <a:pPr>
              <a:buFont typeface="Arial" charset="0"/>
              <a:buNone/>
            </a:pPr>
            <a:endParaRPr lang="en-US" sz="1800" smtClean="0"/>
          </a:p>
          <a:p>
            <a:endParaRPr lang="en-US" sz="1800" smtClean="0"/>
          </a:p>
        </p:txBody>
      </p:sp>
      <p:pic>
        <p:nvPicPr>
          <p:cNvPr id="66563" name="Picture 3" descr="Green.jpg"/>
          <p:cNvPicPr>
            <a:picLocks noChangeAspect="1"/>
          </p:cNvPicPr>
          <p:nvPr/>
        </p:nvPicPr>
        <p:blipFill>
          <a:blip r:embed="rId2"/>
          <a:srcRect/>
          <a:stretch>
            <a:fillRect/>
          </a:stretch>
        </p:blipFill>
        <p:spPr bwMode="auto">
          <a:xfrm>
            <a:off x="3048000" y="73533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8" name="Object 8"/>
          <p:cNvGraphicFramePr>
            <a:graphicFrameLocks noChangeAspect="1"/>
          </p:cNvGraphicFramePr>
          <p:nvPr/>
        </p:nvGraphicFramePr>
        <p:xfrm>
          <a:off x="381000" y="0"/>
          <a:ext cx="6096000" cy="9144000"/>
        </p:xfrm>
        <a:graphic>
          <a:graphicData uri="http://schemas.openxmlformats.org/presentationml/2006/ole">
            <p:oleObj spid="_x0000_s76808" name="Worksheet" r:id="rId3" imgW="9468002" imgH="14201851"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342900" y="366713"/>
            <a:ext cx="6172200" cy="1081087"/>
          </a:xfrm>
        </p:spPr>
        <p:txBody>
          <a:bodyPr/>
          <a:lstStyle/>
          <a:p>
            <a:r>
              <a:rPr lang="en-US" smtClean="0"/>
              <a:t>Family Health Insurance</a:t>
            </a:r>
            <a:br>
              <a:rPr lang="en-US" smtClean="0"/>
            </a:br>
            <a:r>
              <a:rPr lang="en-US" sz="2000" smtClean="0"/>
              <a:t>Item # 6</a:t>
            </a:r>
            <a:endParaRPr lang="en-US" smtClean="0"/>
          </a:p>
        </p:txBody>
      </p:sp>
      <p:sp>
        <p:nvSpPr>
          <p:cNvPr id="91138" name="Content Placeholder 2"/>
          <p:cNvSpPr>
            <a:spLocks noGrp="1"/>
          </p:cNvSpPr>
          <p:nvPr>
            <p:ph idx="1"/>
          </p:nvPr>
        </p:nvSpPr>
        <p:spPr/>
        <p:txBody>
          <a:bodyPr/>
          <a:lstStyle/>
          <a:p>
            <a:pPr algn="ctr">
              <a:buFont typeface="Arial" charset="0"/>
              <a:buNone/>
            </a:pPr>
            <a:r>
              <a:rPr lang="en-US" sz="1800" smtClean="0"/>
              <a:t>Health insurance for family members  is “typically” considered an add back and here’s why:</a:t>
            </a:r>
          </a:p>
          <a:p>
            <a:pPr>
              <a:buFont typeface="Arial" charset="0"/>
              <a:buNone/>
            </a:pPr>
            <a:endParaRPr lang="en-US" sz="1800" smtClean="0"/>
          </a:p>
          <a:p>
            <a:r>
              <a:rPr lang="en-US" sz="1800" smtClean="0"/>
              <a:t>1) If it is provided to the seller’s family members that are either leaving the business after the closing, or not working in the business currently.</a:t>
            </a:r>
          </a:p>
          <a:p>
            <a:pPr>
              <a:buFont typeface="Arial" charset="0"/>
              <a:buNone/>
            </a:pPr>
            <a:endParaRPr lang="en-US" sz="1800" smtClean="0"/>
          </a:p>
          <a:p>
            <a:r>
              <a:rPr lang="en-US" sz="1800" smtClean="0"/>
              <a:t>2)  </a:t>
            </a:r>
            <a:r>
              <a:rPr lang="en-US" sz="1800" smtClean="0">
                <a:solidFill>
                  <a:srgbClr val="FF0000"/>
                </a:solidFill>
              </a:rPr>
              <a:t>NEW CONCERN </a:t>
            </a:r>
            <a:r>
              <a:rPr lang="en-US" sz="1800" smtClean="0"/>
              <a:t>Current lending guidelines now look at the seller’s personal health insurance as a required cost of doing business and MAY NOT be considered an add back unless your buyer can prove he currently has benefits and that they will continue (possibly through a spouse’s job). </a:t>
            </a:r>
            <a:endParaRPr lang="en-US" sz="1800" smtClean="0">
              <a:solidFill>
                <a:srgbClr val="FF0000"/>
              </a:solidFill>
            </a:endParaRPr>
          </a:p>
          <a:p>
            <a:pPr>
              <a:buFont typeface="Arial" charset="0"/>
              <a:buNone/>
            </a:pPr>
            <a:endParaRPr lang="en-US" sz="1800" smtClean="0"/>
          </a:p>
          <a:p>
            <a:r>
              <a:rPr lang="en-US" sz="1800" smtClean="0"/>
              <a:t>3) Leaving the buyer with no health insurance is no longer an option if the seller is paying his out of the business cash flow.</a:t>
            </a:r>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lgn="ctr">
              <a:buFont typeface="Arial" charset="0"/>
              <a:buNone/>
            </a:pPr>
            <a:endParaRPr lang="en-US" sz="1800" smtClean="0"/>
          </a:p>
          <a:p>
            <a:pPr>
              <a:buFont typeface="Arial" charset="0"/>
              <a:buNone/>
            </a:pPr>
            <a:endParaRPr lang="en-US" sz="1800" smtClean="0"/>
          </a:p>
          <a:p>
            <a:endParaRPr lang="en-US" sz="1800" smtClean="0"/>
          </a:p>
        </p:txBody>
      </p:sp>
      <p:pic>
        <p:nvPicPr>
          <p:cNvPr id="91139" name="Picture 3" descr="Green.jpg"/>
          <p:cNvPicPr>
            <a:picLocks noChangeAspect="1"/>
          </p:cNvPicPr>
          <p:nvPr/>
        </p:nvPicPr>
        <p:blipFill>
          <a:blip r:embed="rId2"/>
          <a:srcRect/>
          <a:stretch>
            <a:fillRect/>
          </a:stretch>
        </p:blipFill>
        <p:spPr bwMode="auto">
          <a:xfrm>
            <a:off x="2971800" y="7543800"/>
            <a:ext cx="781050"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32" name="Object 8"/>
          <p:cNvGraphicFramePr>
            <a:graphicFrameLocks noChangeAspect="1"/>
          </p:cNvGraphicFramePr>
          <p:nvPr/>
        </p:nvGraphicFramePr>
        <p:xfrm>
          <a:off x="404813" y="0"/>
          <a:ext cx="6046787" cy="9144000"/>
        </p:xfrm>
        <a:graphic>
          <a:graphicData uri="http://schemas.openxmlformats.org/presentationml/2006/ole">
            <p:oleObj spid="_x0000_s77832" name="Worksheet" r:id="rId3" imgW="9391802" imgH="14201851"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342900" y="366713"/>
            <a:ext cx="6172200" cy="1081087"/>
          </a:xfrm>
        </p:spPr>
        <p:txBody>
          <a:bodyPr/>
          <a:lstStyle/>
          <a:p>
            <a:r>
              <a:rPr lang="en-US" smtClean="0"/>
              <a:t>Interest Expense</a:t>
            </a:r>
            <a:br>
              <a:rPr lang="en-US" smtClean="0"/>
            </a:br>
            <a:r>
              <a:rPr lang="en-US" sz="2000" smtClean="0"/>
              <a:t>Item # 7</a:t>
            </a:r>
            <a:endParaRPr lang="en-US" smtClean="0"/>
          </a:p>
        </p:txBody>
      </p:sp>
      <p:sp>
        <p:nvSpPr>
          <p:cNvPr id="99330" name="Content Placeholder 2"/>
          <p:cNvSpPr>
            <a:spLocks noGrp="1"/>
          </p:cNvSpPr>
          <p:nvPr>
            <p:ph idx="1"/>
          </p:nvPr>
        </p:nvSpPr>
        <p:spPr/>
        <p:txBody>
          <a:bodyPr/>
          <a:lstStyle/>
          <a:p>
            <a:pPr algn="ctr">
              <a:buFont typeface="Arial" charset="0"/>
              <a:buNone/>
            </a:pPr>
            <a:r>
              <a:rPr lang="en-US" sz="1800" smtClean="0"/>
              <a:t>Interest is “typically” considered an add back and here’s why:</a:t>
            </a:r>
          </a:p>
          <a:p>
            <a:pPr>
              <a:buFont typeface="Arial" charset="0"/>
              <a:buNone/>
            </a:pPr>
            <a:endParaRPr lang="en-US" sz="1800" smtClean="0"/>
          </a:p>
          <a:p>
            <a:pPr>
              <a:buFont typeface="Arial" charset="0"/>
              <a:buNone/>
            </a:pPr>
            <a:endParaRPr lang="en-US" sz="1800" smtClean="0"/>
          </a:p>
          <a:p>
            <a:r>
              <a:rPr lang="en-US" sz="1800" smtClean="0"/>
              <a:t>1) Seller specific loans, leases and other financing products used to secure the business are typically being paid off or secured by the seller only and are not being assumed by the buyer.  </a:t>
            </a:r>
          </a:p>
          <a:p>
            <a:pPr>
              <a:buFont typeface="Arial" charset="0"/>
              <a:buNone/>
            </a:pPr>
            <a:endParaRPr lang="en-US" sz="1800" smtClean="0"/>
          </a:p>
          <a:p>
            <a:r>
              <a:rPr lang="en-US" sz="1800" smtClean="0"/>
              <a:t>2) Items to be aware of in this category are any bank charges for credit card processing that may continue, leases on vehicles, equipment or other assets being assumed by the buyer and NOT being paid off prior to closing.</a:t>
            </a:r>
          </a:p>
          <a:p>
            <a:pPr>
              <a:buFont typeface="Arial" charset="0"/>
              <a:buNone/>
            </a:pPr>
            <a:endParaRPr lang="en-US" sz="1800" smtClean="0"/>
          </a:p>
          <a:p>
            <a:r>
              <a:rPr lang="en-US" sz="1800" smtClean="0"/>
              <a:t>3) We will deduct for our buyers financing considerations after determining the total SDE for the business and at a later point.</a:t>
            </a:r>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lgn="ctr">
              <a:buFont typeface="Arial" charset="0"/>
              <a:buNone/>
            </a:pPr>
            <a:endParaRPr lang="en-US" sz="1800" smtClean="0"/>
          </a:p>
          <a:p>
            <a:pPr>
              <a:buFont typeface="Arial" charset="0"/>
              <a:buNone/>
            </a:pPr>
            <a:endParaRPr lang="en-US" sz="1800" smtClean="0"/>
          </a:p>
          <a:p>
            <a:endParaRPr lang="en-US" sz="1800" smtClean="0"/>
          </a:p>
        </p:txBody>
      </p:sp>
      <p:pic>
        <p:nvPicPr>
          <p:cNvPr id="99331" name="Picture 3" descr="Green.jpg"/>
          <p:cNvPicPr>
            <a:picLocks noChangeAspect="1"/>
          </p:cNvPicPr>
          <p:nvPr/>
        </p:nvPicPr>
        <p:blipFill>
          <a:blip r:embed="rId2"/>
          <a:srcRect/>
          <a:stretch>
            <a:fillRect/>
          </a:stretch>
        </p:blipFill>
        <p:spPr bwMode="auto">
          <a:xfrm>
            <a:off x="2819400" y="7543800"/>
            <a:ext cx="93345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80" name="Object 8"/>
          <p:cNvGraphicFramePr>
            <a:graphicFrameLocks noChangeAspect="1"/>
          </p:cNvGraphicFramePr>
          <p:nvPr/>
        </p:nvGraphicFramePr>
        <p:xfrm>
          <a:off x="381000" y="0"/>
          <a:ext cx="6096000" cy="9144000"/>
        </p:xfrm>
        <a:graphic>
          <a:graphicData uri="http://schemas.openxmlformats.org/presentationml/2006/ole">
            <p:oleObj spid="_x0000_s79880" name="Worksheet" r:id="rId3" imgW="9468002" imgH="14201851"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342900" y="366713"/>
            <a:ext cx="6172200" cy="1081087"/>
          </a:xfrm>
        </p:spPr>
        <p:txBody>
          <a:bodyPr/>
          <a:lstStyle/>
          <a:p>
            <a:r>
              <a:rPr lang="en-US" smtClean="0"/>
              <a:t>Wife’s Personal Vehicle</a:t>
            </a:r>
            <a:br>
              <a:rPr lang="en-US" smtClean="0"/>
            </a:br>
            <a:r>
              <a:rPr lang="en-US" sz="2000" smtClean="0"/>
              <a:t>Item # 8</a:t>
            </a:r>
            <a:endParaRPr lang="en-US" smtClean="0"/>
          </a:p>
        </p:txBody>
      </p:sp>
      <p:sp>
        <p:nvSpPr>
          <p:cNvPr id="94210" name="Content Placeholder 2"/>
          <p:cNvSpPr>
            <a:spLocks noGrp="1"/>
          </p:cNvSpPr>
          <p:nvPr>
            <p:ph idx="1"/>
          </p:nvPr>
        </p:nvSpPr>
        <p:spPr>
          <a:xfrm>
            <a:off x="342900" y="1600200"/>
            <a:ext cx="6172200" cy="6567488"/>
          </a:xfrm>
        </p:spPr>
        <p:txBody>
          <a:bodyPr/>
          <a:lstStyle/>
          <a:p>
            <a:pPr algn="ctr">
              <a:buFont typeface="Arial" charset="0"/>
              <a:buNone/>
            </a:pPr>
            <a:r>
              <a:rPr lang="en-US" sz="1800" smtClean="0"/>
              <a:t>Personal Vehicle’s are “typically” considered an add back and here’s why:</a:t>
            </a:r>
          </a:p>
          <a:p>
            <a:pPr>
              <a:buFont typeface="Arial" charset="0"/>
              <a:buNone/>
            </a:pPr>
            <a:endParaRPr lang="en-US" sz="1800" smtClean="0"/>
          </a:p>
          <a:p>
            <a:r>
              <a:rPr lang="en-US" sz="1800" smtClean="0"/>
              <a:t>1) When considering this add back an underwriter looks at whether this vehicle is used for the business and by the business to produce the gross revenues as reported. If this vehicle is not critical to sales then it is usually considered an add back.</a:t>
            </a:r>
          </a:p>
          <a:p>
            <a:pPr>
              <a:buFont typeface="Arial" charset="0"/>
              <a:buNone/>
            </a:pPr>
            <a:endParaRPr lang="en-US" sz="1800" smtClean="0"/>
          </a:p>
          <a:p>
            <a:r>
              <a:rPr lang="en-US" sz="1800" smtClean="0"/>
              <a:t>2) What is NO LONGER accepted as an add back by lenders as of 2012 are costs related to vehicles. Meaning: Fuel and repairs are NO longer accepted as add backs as proving them is very difficult.</a:t>
            </a:r>
          </a:p>
          <a:p>
            <a:pPr>
              <a:buFont typeface="Arial" charset="0"/>
              <a:buNone/>
            </a:pPr>
            <a:endParaRPr lang="en-US" sz="1800" smtClean="0"/>
          </a:p>
          <a:p>
            <a:r>
              <a:rPr lang="en-US" sz="1800" smtClean="0"/>
              <a:t>3) We can ONLY add back actual “Lease or loan payments” on that vehicle providing we have proof that the payments were being paid from the business accounts. </a:t>
            </a:r>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lgn="ctr">
              <a:buFont typeface="Arial" charset="0"/>
              <a:buNone/>
            </a:pPr>
            <a:endParaRPr lang="en-US" sz="1800" smtClean="0"/>
          </a:p>
          <a:p>
            <a:pPr>
              <a:buFont typeface="Arial" charset="0"/>
              <a:buNone/>
            </a:pPr>
            <a:endParaRPr lang="en-US" sz="1800" smtClean="0"/>
          </a:p>
          <a:p>
            <a:pPr>
              <a:buFont typeface="Arial" charset="0"/>
              <a:buNone/>
            </a:pPr>
            <a:endParaRPr lang="en-US" sz="1800" smtClean="0"/>
          </a:p>
        </p:txBody>
      </p:sp>
      <p:pic>
        <p:nvPicPr>
          <p:cNvPr id="94211" name="Picture 3" descr="Green.jpg"/>
          <p:cNvPicPr>
            <a:picLocks noChangeAspect="1"/>
          </p:cNvPicPr>
          <p:nvPr/>
        </p:nvPicPr>
        <p:blipFill>
          <a:blip r:embed="rId2"/>
          <a:srcRect/>
          <a:stretch>
            <a:fillRect/>
          </a:stretch>
        </p:blipFill>
        <p:spPr bwMode="auto">
          <a:xfrm>
            <a:off x="3200400" y="80010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5829300" cy="1960563"/>
          </a:xfrm>
        </p:spPr>
        <p:txBody>
          <a:bodyPr rtlCol="0">
            <a:normAutofit fontScale="90000"/>
          </a:bodyPr>
          <a:lstStyle/>
          <a:p>
            <a:pPr fontAlgn="auto">
              <a:spcAft>
                <a:spcPts val="0"/>
              </a:spcAft>
              <a:defRPr/>
            </a:pP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700" b="1" dirty="0" smtClean="0"/>
              <a:t>The Do’s and Don’ts of Add backs!</a:t>
            </a:r>
            <a:br>
              <a:rPr lang="en-US" sz="2700" b="1" dirty="0" smtClean="0"/>
            </a:br>
            <a:r>
              <a:rPr lang="en-US" sz="2700" b="1" dirty="0" smtClean="0"/>
              <a:t>(Knowing what to fight for)</a:t>
            </a:r>
            <a:br>
              <a:rPr lang="en-US" sz="2700" b="1" dirty="0" smtClean="0"/>
            </a:br>
            <a:r>
              <a:rPr lang="en-US" sz="2700" b="1" dirty="0" smtClean="0"/>
              <a:t/>
            </a:r>
            <a:br>
              <a:rPr lang="en-US" sz="2700" b="1"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400" dirty="0" smtClean="0"/>
              <a:t>Our BIG disclaimer!</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The following examples are how current lenders/underwriters view add backs when being considered in their cash flow analysis. These are views compiled by Diamond Financial but are not opinions made by Diamond Financial. Many of the current, aggressive lenders were included in these compilations. </a:t>
            </a:r>
            <a:endParaRPr lang="en-US" sz="1800" dirty="0"/>
          </a:p>
        </p:txBody>
      </p:sp>
      <p:sp>
        <p:nvSpPr>
          <p:cNvPr id="3" name="Subtitle 2"/>
          <p:cNvSpPr>
            <a:spLocks noGrp="1"/>
          </p:cNvSpPr>
          <p:nvPr>
            <p:ph type="subTitle" idx="1"/>
          </p:nvPr>
        </p:nvSpPr>
        <p:spPr>
          <a:xfrm>
            <a:off x="990600" y="5029200"/>
            <a:ext cx="4800600" cy="3276600"/>
          </a:xfrm>
        </p:spPr>
        <p:txBody>
          <a:bodyPr rtlCol="0">
            <a:normAutofit/>
          </a:bodyPr>
          <a:lstStyle/>
          <a:p>
            <a:pPr fontAlgn="auto">
              <a:spcAft>
                <a:spcPts val="0"/>
              </a:spcAft>
              <a:buFont typeface="Arial" pitchFamily="34" charset="0"/>
              <a:buNone/>
              <a:defRPr/>
            </a:pPr>
            <a:r>
              <a:rPr lang="en-US" sz="1800" b="1" dirty="0" smtClean="0">
                <a:solidFill>
                  <a:schemeClr val="tx1"/>
                </a:solidFill>
              </a:rPr>
              <a:t>Unlike some lenders, the lenders we use only make money by approving and closing loans as opposed to being paid for reviewing them and securing banking deposits. We live where you live, we only make money by funding deals. </a:t>
            </a:r>
          </a:p>
          <a:p>
            <a:pPr fontAlgn="auto">
              <a:spcAft>
                <a:spcPts val="0"/>
              </a:spcAft>
              <a:buFont typeface="Arial" pitchFamily="34" charset="0"/>
              <a:buNone/>
              <a:defRPr/>
            </a:pPr>
            <a:endParaRPr lang="en-US" sz="1800" b="1" dirty="0" smtClean="0">
              <a:solidFill>
                <a:schemeClr val="tx1"/>
              </a:solidFill>
            </a:endParaRPr>
          </a:p>
          <a:p>
            <a:pPr fontAlgn="auto">
              <a:spcAft>
                <a:spcPts val="0"/>
              </a:spcAft>
              <a:buFont typeface="Arial" pitchFamily="34" charset="0"/>
              <a:buNone/>
              <a:defRPr/>
            </a:pPr>
            <a:endParaRPr lang="en-US" sz="1800" b="1" dirty="0" smtClean="0">
              <a:solidFill>
                <a:schemeClr val="tx1"/>
              </a:solidFill>
            </a:endParaRPr>
          </a:p>
          <a:p>
            <a:pPr fontAlgn="auto">
              <a:spcAft>
                <a:spcPts val="0"/>
              </a:spcAft>
              <a:buFont typeface="Arial" pitchFamily="34" charset="0"/>
              <a:buNone/>
              <a:defRPr/>
            </a:pPr>
            <a:endParaRPr lang="en-US" sz="1800" b="1" dirty="0" smtClean="0">
              <a:solidFill>
                <a:schemeClr val="tx1"/>
              </a:solidFill>
            </a:endParaRPr>
          </a:p>
          <a:p>
            <a:pPr fontAlgn="auto">
              <a:spcAft>
                <a:spcPts val="0"/>
              </a:spcAft>
              <a:buFont typeface="Arial" pitchFamily="34" charset="0"/>
              <a:buNone/>
              <a:defRPr/>
            </a:pPr>
            <a:r>
              <a:rPr lang="en-US" sz="1800" b="1" dirty="0" smtClean="0">
                <a:solidFill>
                  <a:schemeClr val="tx1"/>
                </a:solidFill>
              </a:rPr>
              <a:t>Know who’s on your side when</a:t>
            </a:r>
          </a:p>
          <a:p>
            <a:pPr fontAlgn="auto">
              <a:spcAft>
                <a:spcPts val="0"/>
              </a:spcAft>
              <a:buFont typeface="Arial" pitchFamily="34" charset="0"/>
              <a:buNone/>
              <a:defRPr/>
            </a:pPr>
            <a:r>
              <a:rPr lang="en-US" sz="1800" b="1" dirty="0" smtClean="0">
                <a:solidFill>
                  <a:schemeClr val="tx1"/>
                </a:solidFill>
              </a:rPr>
              <a:t>truly evaluating your lending options</a:t>
            </a:r>
            <a:r>
              <a:rPr lang="en-US" sz="1800" dirty="0" smtClean="0"/>
              <a:t>.</a:t>
            </a:r>
            <a:endParaRPr lang="en-US" sz="1800" dirty="0"/>
          </a:p>
        </p:txBody>
      </p:sp>
      <p:pic>
        <p:nvPicPr>
          <p:cNvPr id="14339" name="Picture 3" descr="Green.jpg"/>
          <p:cNvPicPr>
            <a:picLocks noChangeAspect="1"/>
          </p:cNvPicPr>
          <p:nvPr/>
        </p:nvPicPr>
        <p:blipFill>
          <a:blip r:embed="rId2"/>
          <a:srcRect/>
          <a:stretch>
            <a:fillRect/>
          </a:stretch>
        </p:blipFill>
        <p:spPr bwMode="auto">
          <a:xfrm>
            <a:off x="2362200" y="1295400"/>
            <a:ext cx="762000" cy="762000"/>
          </a:xfrm>
          <a:prstGeom prst="rect">
            <a:avLst/>
          </a:prstGeom>
          <a:noFill/>
          <a:ln w="9525">
            <a:noFill/>
            <a:miter lim="800000"/>
            <a:headEnd/>
            <a:tailEnd/>
          </a:ln>
        </p:spPr>
      </p:pic>
      <p:pic>
        <p:nvPicPr>
          <p:cNvPr id="14340" name="Picture 4" descr="Red.jpg"/>
          <p:cNvPicPr>
            <a:picLocks noChangeAspect="1"/>
          </p:cNvPicPr>
          <p:nvPr/>
        </p:nvPicPr>
        <p:blipFill>
          <a:blip r:embed="rId3"/>
          <a:srcRect/>
          <a:stretch>
            <a:fillRect/>
          </a:stretch>
        </p:blipFill>
        <p:spPr bwMode="auto">
          <a:xfrm>
            <a:off x="3505200" y="12954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04" name="Object 8"/>
          <p:cNvGraphicFramePr>
            <a:graphicFrameLocks noChangeAspect="1"/>
          </p:cNvGraphicFramePr>
          <p:nvPr/>
        </p:nvGraphicFramePr>
        <p:xfrm>
          <a:off x="381000" y="0"/>
          <a:ext cx="6096000" cy="9144000"/>
        </p:xfrm>
        <a:graphic>
          <a:graphicData uri="http://schemas.openxmlformats.org/presentationml/2006/ole">
            <p:oleObj spid="_x0000_s80904" name="Worksheet" r:id="rId3" imgW="9468002" imgH="14201851"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42900" y="366713"/>
            <a:ext cx="6172200" cy="1081087"/>
          </a:xfrm>
        </p:spPr>
        <p:txBody>
          <a:bodyPr/>
          <a:lstStyle/>
          <a:p>
            <a:r>
              <a:rPr lang="en-US" smtClean="0"/>
              <a:t>Lease Payments</a:t>
            </a:r>
            <a:br>
              <a:rPr lang="en-US" smtClean="0"/>
            </a:br>
            <a:r>
              <a:rPr lang="en-US" sz="2000" smtClean="0"/>
              <a:t>Item # 9</a:t>
            </a:r>
            <a:endParaRPr lang="en-US" smtClean="0"/>
          </a:p>
        </p:txBody>
      </p:sp>
      <p:sp>
        <p:nvSpPr>
          <p:cNvPr id="102402" name="Content Placeholder 2"/>
          <p:cNvSpPr>
            <a:spLocks noGrp="1"/>
          </p:cNvSpPr>
          <p:nvPr>
            <p:ph idx="1"/>
          </p:nvPr>
        </p:nvSpPr>
        <p:spPr/>
        <p:txBody>
          <a:bodyPr/>
          <a:lstStyle/>
          <a:p>
            <a:pPr algn="ctr">
              <a:buFont typeface="Arial" charset="0"/>
              <a:buNone/>
            </a:pPr>
            <a:r>
              <a:rPr lang="en-US" sz="1800" smtClean="0"/>
              <a:t>Lease payments Are “typically” considered an add back and here’s why:</a:t>
            </a:r>
          </a:p>
          <a:p>
            <a:pPr>
              <a:buFont typeface="Arial" charset="0"/>
              <a:buNone/>
            </a:pPr>
            <a:endParaRPr lang="en-US" sz="1800" smtClean="0"/>
          </a:p>
          <a:p>
            <a:pPr>
              <a:buFont typeface="Arial" charset="0"/>
              <a:buNone/>
            </a:pPr>
            <a:endParaRPr lang="en-US" sz="1800" smtClean="0"/>
          </a:p>
          <a:p>
            <a:r>
              <a:rPr lang="en-US" sz="1800" smtClean="0"/>
              <a:t>1) If it is equipment that the seller will be paying off at the closing then this expense will not be realized in future costs.</a:t>
            </a:r>
          </a:p>
          <a:p>
            <a:pPr>
              <a:buFont typeface="Arial" charset="0"/>
              <a:buNone/>
            </a:pPr>
            <a:endParaRPr lang="en-US" sz="1800" smtClean="0"/>
          </a:p>
          <a:p>
            <a:r>
              <a:rPr lang="en-US" sz="1800" smtClean="0"/>
              <a:t>2) The only concern on this item will be related to the assuming of these leases that WILL continue to the buyer.</a:t>
            </a:r>
          </a:p>
          <a:p>
            <a:pPr>
              <a:buFont typeface="Arial" charset="0"/>
              <a:buNone/>
            </a:pPr>
            <a:endParaRPr lang="en-US" sz="1800" smtClean="0"/>
          </a:p>
          <a:p>
            <a:r>
              <a:rPr lang="en-US" sz="1800" smtClean="0"/>
              <a:t>3) If at closing we are acquiring the business assets free and clear of liens and encumbrances then we should always explore all prior years relevant to determine any additional lease payment add backs. </a:t>
            </a:r>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lgn="ctr">
              <a:buFont typeface="Arial" charset="0"/>
              <a:buNone/>
            </a:pPr>
            <a:endParaRPr lang="en-US" sz="1800" smtClean="0"/>
          </a:p>
          <a:p>
            <a:pPr>
              <a:buFont typeface="Arial" charset="0"/>
              <a:buNone/>
            </a:pPr>
            <a:endParaRPr lang="en-US" sz="1800" smtClean="0"/>
          </a:p>
          <a:p>
            <a:endParaRPr lang="en-US" sz="1800" smtClean="0"/>
          </a:p>
        </p:txBody>
      </p:sp>
      <p:pic>
        <p:nvPicPr>
          <p:cNvPr id="102403" name="Picture 3" descr="Green.jpg"/>
          <p:cNvPicPr>
            <a:picLocks noChangeAspect="1"/>
          </p:cNvPicPr>
          <p:nvPr/>
        </p:nvPicPr>
        <p:blipFill>
          <a:blip r:embed="rId2"/>
          <a:srcRect/>
          <a:stretch>
            <a:fillRect/>
          </a:stretch>
        </p:blipFill>
        <p:spPr bwMode="auto">
          <a:xfrm>
            <a:off x="2895600" y="72009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8" name="Object 8"/>
          <p:cNvGraphicFramePr>
            <a:graphicFrameLocks noChangeAspect="1"/>
          </p:cNvGraphicFramePr>
          <p:nvPr/>
        </p:nvGraphicFramePr>
        <p:xfrm>
          <a:off x="387350" y="0"/>
          <a:ext cx="6083300" cy="9144000"/>
        </p:xfrm>
        <a:graphic>
          <a:graphicData uri="http://schemas.openxmlformats.org/presentationml/2006/ole">
            <p:oleObj spid="_x0000_s81928" name="Worksheet" r:id="rId3" imgW="9448800" imgH="14201851" progId="">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342900" y="366713"/>
            <a:ext cx="6172200" cy="1081087"/>
          </a:xfrm>
        </p:spPr>
        <p:txBody>
          <a:bodyPr/>
          <a:lstStyle/>
          <a:p>
            <a:r>
              <a:rPr lang="en-US" smtClean="0"/>
              <a:t>Lodging and travel</a:t>
            </a:r>
            <a:br>
              <a:rPr lang="en-US" smtClean="0"/>
            </a:br>
            <a:r>
              <a:rPr lang="en-US" sz="2000" smtClean="0"/>
              <a:t>Item # 10</a:t>
            </a:r>
            <a:endParaRPr lang="en-US" smtClean="0"/>
          </a:p>
        </p:txBody>
      </p:sp>
      <p:sp>
        <p:nvSpPr>
          <p:cNvPr id="89090" name="Content Placeholder 2"/>
          <p:cNvSpPr>
            <a:spLocks noGrp="1"/>
          </p:cNvSpPr>
          <p:nvPr>
            <p:ph idx="1"/>
          </p:nvPr>
        </p:nvSpPr>
        <p:spPr>
          <a:xfrm>
            <a:off x="228600" y="2133600"/>
            <a:ext cx="6172200" cy="6034088"/>
          </a:xfrm>
        </p:spPr>
        <p:txBody>
          <a:bodyPr/>
          <a:lstStyle/>
          <a:p>
            <a:pPr algn="ctr">
              <a:buFont typeface="Arial" charset="0"/>
              <a:buNone/>
            </a:pPr>
            <a:r>
              <a:rPr lang="en-US" sz="1800" smtClean="0"/>
              <a:t>Lodging and Travel is NOT “typically” considered an add back and here’s why:</a:t>
            </a:r>
          </a:p>
          <a:p>
            <a:pPr>
              <a:buFont typeface="Arial" charset="0"/>
              <a:buNone/>
            </a:pPr>
            <a:endParaRPr lang="en-US" sz="1800" smtClean="0"/>
          </a:p>
          <a:p>
            <a:pPr>
              <a:buFont typeface="Arial" charset="0"/>
              <a:buNone/>
            </a:pPr>
            <a:endParaRPr lang="en-US" sz="1800" smtClean="0"/>
          </a:p>
          <a:p>
            <a:r>
              <a:rPr lang="en-US" sz="1800" smtClean="0"/>
              <a:t>1) It is very difficult to determine what part of travel is required as almost all business show some travel as an expense. </a:t>
            </a:r>
          </a:p>
          <a:p>
            <a:pPr>
              <a:buFont typeface="Arial" charset="0"/>
              <a:buNone/>
            </a:pPr>
            <a:endParaRPr lang="en-US" sz="1800" smtClean="0"/>
          </a:p>
          <a:p>
            <a:r>
              <a:rPr lang="en-US" sz="1800" smtClean="0"/>
              <a:t>2) In regard to lodging and adding it back. The question will be asked if there is any ongoing training in any way for the owners or staff, most businesses have some and if that’s the case, proving this one gets tougher.</a:t>
            </a:r>
          </a:p>
          <a:p>
            <a:pPr>
              <a:buFont typeface="Arial" charset="0"/>
              <a:buNone/>
            </a:pPr>
            <a:endParaRPr lang="en-US" sz="1800" smtClean="0"/>
          </a:p>
          <a:p>
            <a:r>
              <a:rPr lang="en-US" sz="1800" smtClean="0"/>
              <a:t>3) This is usually a small number and trying to prove this is not typically worth it. </a:t>
            </a:r>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lgn="ctr">
              <a:buFont typeface="Arial" charset="0"/>
              <a:buNone/>
            </a:pPr>
            <a:endParaRPr lang="en-US" sz="1800" smtClean="0"/>
          </a:p>
          <a:p>
            <a:pPr>
              <a:buFont typeface="Arial" charset="0"/>
              <a:buNone/>
            </a:pPr>
            <a:endParaRPr lang="en-US" sz="1800" smtClean="0"/>
          </a:p>
          <a:p>
            <a:endParaRPr lang="en-US" sz="1800" smtClean="0"/>
          </a:p>
        </p:txBody>
      </p:sp>
      <p:pic>
        <p:nvPicPr>
          <p:cNvPr id="89091" name="Picture 3" descr="Red.jpg"/>
          <p:cNvPicPr>
            <a:picLocks noChangeAspect="1"/>
          </p:cNvPicPr>
          <p:nvPr/>
        </p:nvPicPr>
        <p:blipFill>
          <a:blip r:embed="rId2"/>
          <a:srcRect/>
          <a:stretch>
            <a:fillRect/>
          </a:stretch>
        </p:blipFill>
        <p:spPr bwMode="auto">
          <a:xfrm>
            <a:off x="3048000" y="75438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52" name="Object 8"/>
          <p:cNvGraphicFramePr>
            <a:graphicFrameLocks noChangeAspect="1"/>
          </p:cNvGraphicFramePr>
          <p:nvPr/>
        </p:nvGraphicFramePr>
        <p:xfrm>
          <a:off x="381000" y="0"/>
          <a:ext cx="6096000" cy="9144000"/>
        </p:xfrm>
        <a:graphic>
          <a:graphicData uri="http://schemas.openxmlformats.org/presentationml/2006/ole">
            <p:oleObj spid="_x0000_s82952" name="Worksheet" r:id="rId3" imgW="9468002" imgH="14201851"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342900" y="366713"/>
            <a:ext cx="6172200" cy="1081087"/>
          </a:xfrm>
        </p:spPr>
        <p:txBody>
          <a:bodyPr/>
          <a:lstStyle/>
          <a:p>
            <a:r>
              <a:rPr lang="en-US" smtClean="0"/>
              <a:t>Meals and Entertainment</a:t>
            </a:r>
            <a:br>
              <a:rPr lang="en-US" smtClean="0"/>
            </a:br>
            <a:r>
              <a:rPr lang="en-US" sz="2000" smtClean="0"/>
              <a:t>Item # 11</a:t>
            </a:r>
            <a:endParaRPr lang="en-US" smtClean="0"/>
          </a:p>
        </p:txBody>
      </p:sp>
      <p:sp>
        <p:nvSpPr>
          <p:cNvPr id="92162" name="Content Placeholder 2"/>
          <p:cNvSpPr>
            <a:spLocks noGrp="1"/>
          </p:cNvSpPr>
          <p:nvPr>
            <p:ph idx="1"/>
          </p:nvPr>
        </p:nvSpPr>
        <p:spPr/>
        <p:txBody>
          <a:bodyPr/>
          <a:lstStyle/>
          <a:p>
            <a:pPr algn="ctr">
              <a:buFont typeface="Arial" charset="0"/>
              <a:buNone/>
            </a:pPr>
            <a:r>
              <a:rPr lang="en-US" sz="1800" smtClean="0"/>
              <a:t>Meals and Entertainment is NOT “typically” considered an add back and here’s why:</a:t>
            </a:r>
          </a:p>
          <a:p>
            <a:pPr>
              <a:buFont typeface="Arial" charset="0"/>
              <a:buNone/>
            </a:pPr>
            <a:endParaRPr lang="en-US" sz="1800" smtClean="0"/>
          </a:p>
          <a:p>
            <a:pPr>
              <a:buFont typeface="Arial" charset="0"/>
              <a:buNone/>
            </a:pPr>
            <a:endParaRPr lang="en-US" sz="1800" smtClean="0"/>
          </a:p>
          <a:p>
            <a:r>
              <a:rPr lang="en-US" sz="1800" smtClean="0"/>
              <a:t>1) It is understood that owners typically dine out and expense the meal through this category, BUT some meals are with business acquaintances, employees, clients or persons that have some relation to the business. Determining which ones do and do not is just not possible from a lenders perspective.</a:t>
            </a:r>
          </a:p>
          <a:p>
            <a:pPr>
              <a:buFont typeface="Arial" charset="0"/>
              <a:buNone/>
            </a:pPr>
            <a:endParaRPr lang="en-US" sz="1800" smtClean="0"/>
          </a:p>
          <a:p>
            <a:r>
              <a:rPr lang="en-US" sz="1800" smtClean="0"/>
              <a:t>2) Also included many times are office lunches, meeting food and drink and other ongoing legitimate business expenses. Actually separating these and claiming the new owner will have none is difficult. </a:t>
            </a:r>
          </a:p>
          <a:p>
            <a:pPr>
              <a:buFont typeface="Arial" charset="0"/>
              <a:buNone/>
            </a:pPr>
            <a:endParaRPr lang="en-US" sz="1800" smtClean="0"/>
          </a:p>
          <a:p>
            <a:endParaRPr lang="en-US" sz="1800" smtClean="0"/>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lgn="ctr">
              <a:buFont typeface="Arial" charset="0"/>
              <a:buNone/>
            </a:pPr>
            <a:endParaRPr lang="en-US" sz="1800" smtClean="0"/>
          </a:p>
          <a:p>
            <a:pPr>
              <a:buFont typeface="Arial" charset="0"/>
              <a:buNone/>
            </a:pPr>
            <a:endParaRPr lang="en-US" sz="1800" smtClean="0"/>
          </a:p>
          <a:p>
            <a:endParaRPr lang="en-US" sz="1800" smtClean="0"/>
          </a:p>
        </p:txBody>
      </p:sp>
      <p:pic>
        <p:nvPicPr>
          <p:cNvPr id="92163" name="Picture 3" descr="Red.jpg"/>
          <p:cNvPicPr>
            <a:picLocks noChangeAspect="1"/>
          </p:cNvPicPr>
          <p:nvPr/>
        </p:nvPicPr>
        <p:blipFill>
          <a:blip r:embed="rId2"/>
          <a:srcRect/>
          <a:stretch>
            <a:fillRect/>
          </a:stretch>
        </p:blipFill>
        <p:spPr bwMode="auto">
          <a:xfrm>
            <a:off x="2819400" y="78867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6" name="Object 8"/>
          <p:cNvGraphicFramePr>
            <a:graphicFrameLocks noChangeAspect="1"/>
          </p:cNvGraphicFramePr>
          <p:nvPr/>
        </p:nvGraphicFramePr>
        <p:xfrm>
          <a:off x="392113" y="0"/>
          <a:ext cx="6072187" cy="9144000"/>
        </p:xfrm>
        <a:graphic>
          <a:graphicData uri="http://schemas.openxmlformats.org/presentationml/2006/ole">
            <p:oleObj spid="_x0000_s83976" name="Worksheet" r:id="rId3" imgW="9429902" imgH="14201851" progId="">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342900" y="366713"/>
            <a:ext cx="6172200" cy="1081087"/>
          </a:xfrm>
        </p:spPr>
        <p:txBody>
          <a:bodyPr/>
          <a:lstStyle/>
          <a:p>
            <a:r>
              <a:rPr lang="en-US" smtClean="0"/>
              <a:t>Officer Salary</a:t>
            </a:r>
            <a:br>
              <a:rPr lang="en-US" smtClean="0"/>
            </a:br>
            <a:r>
              <a:rPr lang="en-US" sz="2000" smtClean="0"/>
              <a:t>Item # 12</a:t>
            </a:r>
            <a:endParaRPr lang="en-US" smtClean="0"/>
          </a:p>
        </p:txBody>
      </p:sp>
      <p:sp>
        <p:nvSpPr>
          <p:cNvPr id="95234" name="Content Placeholder 2"/>
          <p:cNvSpPr>
            <a:spLocks noGrp="1"/>
          </p:cNvSpPr>
          <p:nvPr>
            <p:ph idx="1"/>
          </p:nvPr>
        </p:nvSpPr>
        <p:spPr/>
        <p:txBody>
          <a:bodyPr/>
          <a:lstStyle/>
          <a:p>
            <a:pPr algn="ctr">
              <a:buFont typeface="Arial" charset="0"/>
              <a:buNone/>
            </a:pPr>
            <a:r>
              <a:rPr lang="en-US" sz="1800" smtClean="0"/>
              <a:t>Officer Salary is “typically” considered an add back and here’s why:</a:t>
            </a:r>
          </a:p>
          <a:p>
            <a:pPr>
              <a:buFont typeface="Arial" charset="0"/>
              <a:buNone/>
            </a:pPr>
            <a:endParaRPr lang="en-US" sz="1800" smtClean="0"/>
          </a:p>
          <a:p>
            <a:r>
              <a:rPr lang="en-US" sz="1800" smtClean="0"/>
              <a:t>1) It’s specific to the seller and the buyer will require his own.</a:t>
            </a:r>
          </a:p>
          <a:p>
            <a:pPr>
              <a:buFont typeface="Arial" charset="0"/>
              <a:buNone/>
            </a:pPr>
            <a:endParaRPr lang="en-US" sz="1800" smtClean="0"/>
          </a:p>
          <a:p>
            <a:r>
              <a:rPr lang="en-US" sz="1800" smtClean="0"/>
              <a:t>2) Any concern on this item will be related to multiple officers and the job positions and contributions of each. It is difficult to explain that one buyer will replace 3 officers with just himself unless we show that 2 of the officers are silent partners NOT working in the business and possibly even show they are employed elsewhere. </a:t>
            </a:r>
          </a:p>
          <a:p>
            <a:pPr>
              <a:buFont typeface="Arial" charset="0"/>
              <a:buNone/>
            </a:pPr>
            <a:endParaRPr lang="en-US" sz="1800" smtClean="0"/>
          </a:p>
          <a:p>
            <a:r>
              <a:rPr lang="en-US" sz="1800" smtClean="0"/>
              <a:t>3) We will adjust for a buyer specific amount which will cover personal living expenses. </a:t>
            </a:r>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lgn="ctr">
              <a:buFont typeface="Arial" charset="0"/>
              <a:buNone/>
            </a:pPr>
            <a:endParaRPr lang="en-US" sz="1800" smtClean="0"/>
          </a:p>
          <a:p>
            <a:pPr>
              <a:buFont typeface="Arial" charset="0"/>
              <a:buNone/>
            </a:pPr>
            <a:endParaRPr lang="en-US" sz="1800" smtClean="0"/>
          </a:p>
          <a:p>
            <a:endParaRPr lang="en-US" sz="1800" smtClean="0"/>
          </a:p>
        </p:txBody>
      </p:sp>
      <p:pic>
        <p:nvPicPr>
          <p:cNvPr id="95235" name="Picture 3" descr="Green.jpg"/>
          <p:cNvPicPr>
            <a:picLocks noChangeAspect="1"/>
          </p:cNvPicPr>
          <p:nvPr/>
        </p:nvPicPr>
        <p:blipFill>
          <a:blip r:embed="rId2"/>
          <a:srcRect/>
          <a:stretch>
            <a:fillRect/>
          </a:stretch>
        </p:blipFill>
        <p:spPr bwMode="auto">
          <a:xfrm>
            <a:off x="2971800" y="76581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000" name="Object 8"/>
          <p:cNvGraphicFramePr>
            <a:graphicFrameLocks noChangeAspect="1"/>
          </p:cNvGraphicFramePr>
          <p:nvPr/>
        </p:nvGraphicFramePr>
        <p:xfrm>
          <a:off x="414338" y="0"/>
          <a:ext cx="6029325" cy="9144000"/>
        </p:xfrm>
        <a:graphic>
          <a:graphicData uri="http://schemas.openxmlformats.org/presentationml/2006/ole">
            <p:oleObj spid="_x0000_s85000" name="Worksheet" r:id="rId3" imgW="9363151" imgH="14201851"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342900" y="366713"/>
            <a:ext cx="6172200" cy="1081087"/>
          </a:xfrm>
        </p:spPr>
        <p:txBody>
          <a:bodyPr/>
          <a:lstStyle/>
          <a:p>
            <a:r>
              <a:rPr lang="en-US" smtClean="0"/>
              <a:t>Education and Training</a:t>
            </a:r>
            <a:br>
              <a:rPr lang="en-US" smtClean="0"/>
            </a:br>
            <a:r>
              <a:rPr lang="en-US" sz="2000" smtClean="0"/>
              <a:t>Item # 13</a:t>
            </a:r>
            <a:endParaRPr lang="en-US" smtClean="0"/>
          </a:p>
        </p:txBody>
      </p:sp>
      <p:sp>
        <p:nvSpPr>
          <p:cNvPr id="105474" name="Content Placeholder 2"/>
          <p:cNvSpPr>
            <a:spLocks noGrp="1"/>
          </p:cNvSpPr>
          <p:nvPr>
            <p:ph idx="1"/>
          </p:nvPr>
        </p:nvSpPr>
        <p:spPr>
          <a:xfrm>
            <a:off x="342900" y="1828800"/>
            <a:ext cx="6172200" cy="6338888"/>
          </a:xfrm>
        </p:spPr>
        <p:txBody>
          <a:bodyPr/>
          <a:lstStyle/>
          <a:p>
            <a:pPr algn="ctr">
              <a:buFont typeface="Arial" charset="0"/>
              <a:buNone/>
            </a:pPr>
            <a:r>
              <a:rPr lang="en-US" sz="1800" smtClean="0"/>
              <a:t>Education and Training are NOT “typically” considered an add back and here’s why:</a:t>
            </a:r>
          </a:p>
          <a:p>
            <a:pPr>
              <a:buFont typeface="Arial" charset="0"/>
              <a:buNone/>
            </a:pPr>
            <a:endParaRPr lang="en-US" sz="1800" smtClean="0"/>
          </a:p>
          <a:p>
            <a:pPr>
              <a:buFont typeface="Arial" charset="0"/>
              <a:buNone/>
            </a:pPr>
            <a:endParaRPr lang="en-US" sz="1800" smtClean="0"/>
          </a:p>
          <a:p>
            <a:r>
              <a:rPr lang="en-US" sz="1800" smtClean="0"/>
              <a:t>1) If any training is required at all for staff members then this will never be considered. In this case it appears that the software training was done by the seller himself and will have to continue for the buyer or a staff member in the future.</a:t>
            </a:r>
          </a:p>
          <a:p>
            <a:pPr>
              <a:buFont typeface="Arial" charset="0"/>
              <a:buNone/>
            </a:pPr>
            <a:endParaRPr lang="en-US" sz="1800" smtClean="0"/>
          </a:p>
          <a:p>
            <a:r>
              <a:rPr lang="en-US" sz="1800" smtClean="0"/>
              <a:t>2) If staff training is required and it is out of town then the lender will explore all expenses relating to travel and lodging while understanding the training expense. </a:t>
            </a:r>
          </a:p>
          <a:p>
            <a:pPr>
              <a:buFont typeface="Arial" charset="0"/>
              <a:buNone/>
            </a:pPr>
            <a:endParaRPr lang="en-US" sz="1800" smtClean="0"/>
          </a:p>
          <a:p>
            <a:r>
              <a:rPr lang="en-US" sz="1800" smtClean="0"/>
              <a:t>3) Exceptions may be that the buyer has all training required to operate this business and it is possible to consider this expense an add back BUT may not be worth the documentation required.</a:t>
            </a:r>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lgn="ctr">
              <a:buFont typeface="Arial" charset="0"/>
              <a:buNone/>
            </a:pPr>
            <a:endParaRPr lang="en-US" sz="1800" smtClean="0"/>
          </a:p>
          <a:p>
            <a:pPr>
              <a:buFont typeface="Arial" charset="0"/>
              <a:buNone/>
            </a:pPr>
            <a:endParaRPr lang="en-US" sz="1800" smtClean="0"/>
          </a:p>
          <a:p>
            <a:endParaRPr lang="en-US" sz="1800" smtClean="0"/>
          </a:p>
        </p:txBody>
      </p:sp>
      <p:pic>
        <p:nvPicPr>
          <p:cNvPr id="105475" name="Picture 4" descr="Red.jpg"/>
          <p:cNvPicPr>
            <a:picLocks noChangeAspect="1"/>
          </p:cNvPicPr>
          <p:nvPr/>
        </p:nvPicPr>
        <p:blipFill>
          <a:blip r:embed="rId2"/>
          <a:srcRect/>
          <a:stretch>
            <a:fillRect/>
          </a:stretch>
        </p:blipFill>
        <p:spPr bwMode="auto">
          <a:xfrm>
            <a:off x="3048000" y="78486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04" name="Object 8"/>
          <p:cNvGraphicFramePr>
            <a:graphicFrameLocks noChangeAspect="1"/>
          </p:cNvGraphicFramePr>
          <p:nvPr/>
        </p:nvGraphicFramePr>
        <p:xfrm>
          <a:off x="447675" y="0"/>
          <a:ext cx="5961063" cy="9144000"/>
        </p:xfrm>
        <a:graphic>
          <a:graphicData uri="http://schemas.openxmlformats.org/presentationml/2006/ole">
            <p:oleObj spid="_x0000_s55304" name="Worksheet" r:id="rId3" imgW="9239402" imgH="14173200" progId="">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24" name="Object 8"/>
          <p:cNvGraphicFramePr>
            <a:graphicFrameLocks noChangeAspect="1"/>
          </p:cNvGraphicFramePr>
          <p:nvPr/>
        </p:nvGraphicFramePr>
        <p:xfrm>
          <a:off x="454025" y="0"/>
          <a:ext cx="5948363" cy="9144000"/>
        </p:xfrm>
        <a:graphic>
          <a:graphicData uri="http://schemas.openxmlformats.org/presentationml/2006/ole">
            <p:oleObj spid="_x0000_s86024" name="Worksheet" r:id="rId3" imgW="9239402" imgH="14201851" progId="">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342900" y="366713"/>
            <a:ext cx="6172200" cy="1081087"/>
          </a:xfrm>
        </p:spPr>
        <p:txBody>
          <a:bodyPr/>
          <a:lstStyle/>
          <a:p>
            <a:r>
              <a:rPr lang="en-US" smtClean="0"/>
              <a:t>Personal Home Utilities</a:t>
            </a:r>
            <a:br>
              <a:rPr lang="en-US" smtClean="0"/>
            </a:br>
            <a:r>
              <a:rPr lang="en-US" sz="2000" smtClean="0"/>
              <a:t>Item # 14</a:t>
            </a:r>
            <a:endParaRPr lang="en-US" smtClean="0"/>
          </a:p>
        </p:txBody>
      </p:sp>
      <p:sp>
        <p:nvSpPr>
          <p:cNvPr id="100354" name="Content Placeholder 2"/>
          <p:cNvSpPr>
            <a:spLocks noGrp="1"/>
          </p:cNvSpPr>
          <p:nvPr>
            <p:ph idx="1"/>
          </p:nvPr>
        </p:nvSpPr>
        <p:spPr>
          <a:xfrm>
            <a:off x="342900" y="1828800"/>
            <a:ext cx="6172200" cy="6338888"/>
          </a:xfrm>
        </p:spPr>
        <p:txBody>
          <a:bodyPr/>
          <a:lstStyle/>
          <a:p>
            <a:pPr algn="ctr">
              <a:buFont typeface="Arial" charset="0"/>
              <a:buNone/>
            </a:pPr>
            <a:r>
              <a:rPr lang="en-US" sz="1800" smtClean="0"/>
              <a:t>Home Utilities are “typically” considered an add back and here’s why:</a:t>
            </a:r>
          </a:p>
          <a:p>
            <a:pPr>
              <a:buFont typeface="Arial" charset="0"/>
              <a:buNone/>
            </a:pPr>
            <a:endParaRPr lang="en-US" sz="1800" smtClean="0"/>
          </a:p>
          <a:p>
            <a:r>
              <a:rPr lang="en-US" sz="1800" smtClean="0"/>
              <a:t>1) If and only if the seller is also writing off a home office that the lender deems unnecessary to operate this business.</a:t>
            </a:r>
          </a:p>
          <a:p>
            <a:pPr>
              <a:buFont typeface="Arial" charset="0"/>
              <a:buNone/>
            </a:pPr>
            <a:endParaRPr lang="en-US" sz="1800" smtClean="0"/>
          </a:p>
          <a:p>
            <a:r>
              <a:rPr lang="en-US" sz="1800" smtClean="0"/>
              <a:t>2) If the entire business is being operated out of his home and he is trying to add back the utilities and office rent then we must explore the new expense and location of the buyer.</a:t>
            </a:r>
          </a:p>
          <a:p>
            <a:pPr>
              <a:buFont typeface="Arial" charset="0"/>
              <a:buNone/>
            </a:pPr>
            <a:endParaRPr lang="en-US" sz="1800" smtClean="0"/>
          </a:p>
          <a:p>
            <a:r>
              <a:rPr lang="en-US" sz="1800" smtClean="0"/>
              <a:t>3) If the seller is only adding his personal bill into the business expenses then this will be a difficult item to prove.</a:t>
            </a:r>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lgn="ctr">
              <a:buFont typeface="Arial" charset="0"/>
              <a:buNone/>
            </a:pPr>
            <a:endParaRPr lang="en-US" sz="1800" smtClean="0"/>
          </a:p>
          <a:p>
            <a:pPr>
              <a:buFont typeface="Arial" charset="0"/>
              <a:buNone/>
            </a:pPr>
            <a:endParaRPr lang="en-US" sz="1800" smtClean="0"/>
          </a:p>
          <a:p>
            <a:endParaRPr lang="en-US" sz="1800" smtClean="0"/>
          </a:p>
        </p:txBody>
      </p:sp>
      <p:pic>
        <p:nvPicPr>
          <p:cNvPr id="100355" name="Picture 5" descr="Green.jpg"/>
          <p:cNvPicPr>
            <a:picLocks noChangeAspect="1"/>
          </p:cNvPicPr>
          <p:nvPr/>
        </p:nvPicPr>
        <p:blipFill>
          <a:blip r:embed="rId2"/>
          <a:srcRect/>
          <a:stretch>
            <a:fillRect/>
          </a:stretch>
        </p:blipFill>
        <p:spPr bwMode="auto">
          <a:xfrm>
            <a:off x="3048000" y="78867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8" name="Object 8"/>
          <p:cNvGraphicFramePr>
            <a:graphicFrameLocks noChangeAspect="1"/>
          </p:cNvGraphicFramePr>
          <p:nvPr/>
        </p:nvGraphicFramePr>
        <p:xfrm>
          <a:off x="387350" y="0"/>
          <a:ext cx="6083300" cy="9144000"/>
        </p:xfrm>
        <a:graphic>
          <a:graphicData uri="http://schemas.openxmlformats.org/presentationml/2006/ole">
            <p:oleObj spid="_x0000_s87048" name="Worksheet" r:id="rId3" imgW="9448800" imgH="14201851" progId="">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342900" y="366713"/>
            <a:ext cx="6172200" cy="1081087"/>
          </a:xfrm>
        </p:spPr>
        <p:txBody>
          <a:bodyPr/>
          <a:lstStyle/>
          <a:p>
            <a:r>
              <a:rPr lang="en-US" smtClean="0"/>
              <a:t>Owner’s Personal Auto</a:t>
            </a:r>
            <a:br>
              <a:rPr lang="en-US" smtClean="0"/>
            </a:br>
            <a:r>
              <a:rPr lang="en-US" sz="2000" smtClean="0"/>
              <a:t>Item # 15</a:t>
            </a:r>
            <a:endParaRPr lang="en-US" smtClean="0"/>
          </a:p>
        </p:txBody>
      </p:sp>
      <p:sp>
        <p:nvSpPr>
          <p:cNvPr id="103426" name="Content Placeholder 2"/>
          <p:cNvSpPr>
            <a:spLocks noGrp="1"/>
          </p:cNvSpPr>
          <p:nvPr>
            <p:ph idx="1"/>
          </p:nvPr>
        </p:nvSpPr>
        <p:spPr>
          <a:xfrm>
            <a:off x="342900" y="1600200"/>
            <a:ext cx="6172200" cy="6567488"/>
          </a:xfrm>
        </p:spPr>
        <p:txBody>
          <a:bodyPr/>
          <a:lstStyle/>
          <a:p>
            <a:pPr algn="ctr">
              <a:buFont typeface="Arial" charset="0"/>
              <a:buNone/>
            </a:pPr>
            <a:r>
              <a:rPr lang="en-US" sz="1800" smtClean="0"/>
              <a:t>Owner’s Personal Auto are “typically” considered an add back and here’s why:</a:t>
            </a:r>
          </a:p>
          <a:p>
            <a:pPr>
              <a:buFont typeface="Arial" charset="0"/>
              <a:buNone/>
            </a:pPr>
            <a:endParaRPr lang="en-US" sz="1800" smtClean="0"/>
          </a:p>
          <a:p>
            <a:r>
              <a:rPr lang="en-US" sz="1800" smtClean="0"/>
              <a:t>1) When considering this add back an underwriter looks at whether this vehicle is used for the business and by the business to produce the gross revenues as reported. If this vehicle is not critical to sales then it is usually considered an add back.</a:t>
            </a:r>
          </a:p>
          <a:p>
            <a:pPr>
              <a:buFont typeface="Arial" charset="0"/>
              <a:buNone/>
            </a:pPr>
            <a:endParaRPr lang="en-US" sz="1800" smtClean="0"/>
          </a:p>
          <a:p>
            <a:r>
              <a:rPr lang="en-US" sz="1800" smtClean="0"/>
              <a:t>2) What is NO LONGER accepted as an add back by lenders as of 2012 are costs related to vehicles. Meaning: Fuel and repairs are NO longer accepted as add backs as proving them is very difficult.</a:t>
            </a:r>
          </a:p>
          <a:p>
            <a:pPr>
              <a:buFont typeface="Arial" charset="0"/>
              <a:buNone/>
            </a:pPr>
            <a:endParaRPr lang="en-US" sz="1800" smtClean="0"/>
          </a:p>
          <a:p>
            <a:r>
              <a:rPr lang="en-US" sz="1800" smtClean="0"/>
              <a:t>3) We can ONLY add back actual “Lease or loan payments” on that vehicle providing we have proof that the payments were being paid from the business accounts. </a:t>
            </a:r>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lgn="ctr">
              <a:buFont typeface="Arial" charset="0"/>
              <a:buNone/>
            </a:pPr>
            <a:endParaRPr lang="en-US" sz="1800" smtClean="0"/>
          </a:p>
          <a:p>
            <a:pPr>
              <a:buFont typeface="Arial" charset="0"/>
              <a:buNone/>
            </a:pPr>
            <a:endParaRPr lang="en-US" sz="1800" smtClean="0"/>
          </a:p>
          <a:p>
            <a:pPr>
              <a:buFont typeface="Arial" charset="0"/>
              <a:buNone/>
            </a:pPr>
            <a:endParaRPr lang="en-US" sz="1800" smtClean="0"/>
          </a:p>
        </p:txBody>
      </p:sp>
      <p:pic>
        <p:nvPicPr>
          <p:cNvPr id="103427" name="Picture 3" descr="Green.jpg"/>
          <p:cNvPicPr>
            <a:picLocks noChangeAspect="1"/>
          </p:cNvPicPr>
          <p:nvPr/>
        </p:nvPicPr>
        <p:blipFill>
          <a:blip r:embed="rId2"/>
          <a:srcRect/>
          <a:stretch>
            <a:fillRect/>
          </a:stretch>
        </p:blipFill>
        <p:spPr bwMode="auto">
          <a:xfrm>
            <a:off x="3200400" y="80010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8" name="Object 8"/>
          <p:cNvGraphicFramePr>
            <a:graphicFrameLocks noChangeAspect="1"/>
          </p:cNvGraphicFramePr>
          <p:nvPr/>
        </p:nvGraphicFramePr>
        <p:xfrm>
          <a:off x="447675" y="0"/>
          <a:ext cx="5961063" cy="9144000"/>
        </p:xfrm>
        <a:graphic>
          <a:graphicData uri="http://schemas.openxmlformats.org/presentationml/2006/ole">
            <p:oleObj spid="_x0000_s97288" name="Worksheet" r:id="rId3" imgW="9239402" imgH="14173200"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514350" y="1371600"/>
            <a:ext cx="5829300" cy="7016761"/>
          </a:xfrm>
        </p:spPr>
        <p:txBody>
          <a:bodyPr rtlCol="0">
            <a:normAutofit fontScale="85000" lnSpcReduction="20000"/>
          </a:bodyPr>
          <a:lstStyle/>
          <a:p>
            <a:pPr algn="ctr" fontAlgn="auto">
              <a:lnSpc>
                <a:spcPct val="90000"/>
              </a:lnSpc>
              <a:spcAft>
                <a:spcPts val="0"/>
              </a:spcAft>
              <a:buFontTx/>
              <a:buNone/>
              <a:defRPr/>
            </a:pPr>
            <a:r>
              <a:rPr lang="en-US" dirty="0" smtClean="0">
                <a:ln cmpd="dbl">
                  <a:solidFill>
                    <a:schemeClr val="tx1"/>
                  </a:solidFill>
                </a:ln>
                <a:effectLst>
                  <a:innerShdw blurRad="63500" dist="50800">
                    <a:prstClr val="black">
                      <a:alpha val="50000"/>
                    </a:prstClr>
                  </a:innerShdw>
                  <a:reflection blurRad="114300" endPos="0" dist="38100" dir="5400000" sy="-100000" algn="bl" rotWithShape="0"/>
                </a:effectLst>
                <a:latin typeface="Tahoma" charset="0"/>
              </a:rPr>
              <a:t>DFS NEW SERVICE</a:t>
            </a:r>
          </a:p>
          <a:p>
            <a:pPr algn="ctr" fontAlgn="auto">
              <a:lnSpc>
                <a:spcPct val="90000"/>
              </a:lnSpc>
              <a:spcAft>
                <a:spcPts val="0"/>
              </a:spcAft>
              <a:buFontTx/>
              <a:buNone/>
              <a:defRPr/>
            </a:pPr>
            <a:r>
              <a:rPr lang="en-US" sz="1300" dirty="0" smtClean="0">
                <a:latin typeface="Tahoma" charset="0"/>
              </a:rPr>
              <a:t>June 2013</a:t>
            </a:r>
          </a:p>
          <a:p>
            <a:pPr algn="ctr" fontAlgn="auto">
              <a:lnSpc>
                <a:spcPct val="90000"/>
              </a:lnSpc>
              <a:spcAft>
                <a:spcPts val="0"/>
              </a:spcAft>
              <a:buFontTx/>
              <a:buNone/>
              <a:defRPr/>
            </a:pPr>
            <a:endParaRPr lang="en-US" sz="1300" dirty="0" smtClean="0">
              <a:latin typeface="Tahoma" charset="0"/>
            </a:endParaRPr>
          </a:p>
          <a:p>
            <a:pPr algn="ctr" fontAlgn="auto">
              <a:lnSpc>
                <a:spcPct val="90000"/>
              </a:lnSpc>
              <a:spcAft>
                <a:spcPts val="0"/>
              </a:spcAft>
              <a:buFontTx/>
              <a:buNone/>
              <a:defRPr/>
            </a:pPr>
            <a:r>
              <a:rPr lang="en-US" dirty="0" smtClean="0">
                <a:latin typeface="Tahoma" charset="0"/>
              </a:rPr>
              <a:t>Offered just for brokers and intermediaries nationwide</a:t>
            </a:r>
          </a:p>
          <a:p>
            <a:pPr algn="ctr" fontAlgn="auto">
              <a:lnSpc>
                <a:spcPct val="90000"/>
              </a:lnSpc>
              <a:spcAft>
                <a:spcPts val="0"/>
              </a:spcAft>
              <a:buFontTx/>
              <a:buNone/>
              <a:defRPr/>
            </a:pPr>
            <a:endParaRPr lang="en-US" dirty="0" smtClean="0">
              <a:latin typeface="Tahoma" charset="0"/>
            </a:endParaRPr>
          </a:p>
          <a:p>
            <a:pPr algn="ctr" fontAlgn="auto">
              <a:lnSpc>
                <a:spcPct val="90000"/>
              </a:lnSpc>
              <a:spcAft>
                <a:spcPts val="0"/>
              </a:spcAft>
              <a:buFontTx/>
              <a:buNone/>
              <a:defRPr/>
            </a:pPr>
            <a:r>
              <a:rPr lang="en-US" dirty="0" smtClean="0">
                <a:latin typeface="Tahoma" charset="0"/>
              </a:rPr>
              <a:t>*No cost or obligation</a:t>
            </a:r>
          </a:p>
          <a:p>
            <a:pPr algn="ctr" fontAlgn="auto">
              <a:lnSpc>
                <a:spcPct val="90000"/>
              </a:lnSpc>
              <a:spcAft>
                <a:spcPts val="0"/>
              </a:spcAft>
              <a:buFontTx/>
              <a:buNone/>
              <a:defRPr/>
            </a:pPr>
            <a:r>
              <a:rPr lang="en-US" dirty="0" smtClean="0">
                <a:latin typeface="Tahoma" charset="0"/>
              </a:rPr>
              <a:t>*100% Confidential</a:t>
            </a:r>
          </a:p>
          <a:p>
            <a:pPr algn="ctr" fontAlgn="auto">
              <a:lnSpc>
                <a:spcPct val="90000"/>
              </a:lnSpc>
              <a:spcAft>
                <a:spcPts val="0"/>
              </a:spcAft>
              <a:buFontTx/>
              <a:buNone/>
              <a:defRPr/>
            </a:pPr>
            <a:r>
              <a:rPr lang="en-US" dirty="0" smtClean="0">
                <a:latin typeface="Tahoma" charset="0"/>
              </a:rPr>
              <a:t>*Any 7A or 504 SBA question</a:t>
            </a:r>
          </a:p>
          <a:p>
            <a:pPr algn="ctr" fontAlgn="auto">
              <a:lnSpc>
                <a:spcPct val="90000"/>
              </a:lnSpc>
              <a:spcAft>
                <a:spcPts val="0"/>
              </a:spcAft>
              <a:buFontTx/>
              <a:buNone/>
              <a:defRPr/>
            </a:pPr>
            <a:r>
              <a:rPr lang="en-US" dirty="0" smtClean="0">
                <a:latin typeface="Tahoma" charset="0"/>
              </a:rPr>
              <a:t>*Any SBA issue at any lender</a:t>
            </a:r>
          </a:p>
          <a:p>
            <a:pPr algn="ctr" fontAlgn="auto">
              <a:lnSpc>
                <a:spcPct val="90000"/>
              </a:lnSpc>
              <a:spcAft>
                <a:spcPts val="0"/>
              </a:spcAft>
              <a:buFontTx/>
              <a:buNone/>
              <a:defRPr/>
            </a:pPr>
            <a:r>
              <a:rPr lang="en-US" dirty="0" smtClean="0">
                <a:latin typeface="Tahoma" charset="0"/>
              </a:rPr>
              <a:t>*Any SBA SOP question</a:t>
            </a:r>
          </a:p>
          <a:p>
            <a:pPr algn="ctr" fontAlgn="auto">
              <a:lnSpc>
                <a:spcPct val="90000"/>
              </a:lnSpc>
              <a:spcAft>
                <a:spcPts val="0"/>
              </a:spcAft>
              <a:buFontTx/>
              <a:buNone/>
              <a:defRPr/>
            </a:pPr>
            <a:r>
              <a:rPr lang="en-US" dirty="0" smtClean="0">
                <a:latin typeface="Tahoma" charset="0"/>
              </a:rPr>
              <a:t>*Any loan structuring question</a:t>
            </a:r>
            <a:endParaRPr lang="en-US" dirty="0">
              <a:latin typeface="Tahoma" charset="0"/>
            </a:endParaRPr>
          </a:p>
          <a:p>
            <a:pPr algn="ctr" fontAlgn="auto">
              <a:lnSpc>
                <a:spcPct val="90000"/>
              </a:lnSpc>
              <a:spcAft>
                <a:spcPts val="0"/>
              </a:spcAft>
              <a:buFontTx/>
              <a:buNone/>
              <a:defRPr/>
            </a:pPr>
            <a:endParaRPr lang="en-US" u="sng" dirty="0">
              <a:solidFill>
                <a:srgbClr val="0000FF"/>
              </a:solidFill>
              <a:latin typeface="Tahoma" charset="0"/>
            </a:endParaRPr>
          </a:p>
          <a:p>
            <a:pPr algn="ctr" fontAlgn="auto">
              <a:lnSpc>
                <a:spcPct val="90000"/>
              </a:lnSpc>
              <a:spcAft>
                <a:spcPts val="0"/>
              </a:spcAft>
              <a:buFontTx/>
              <a:buNone/>
              <a:defRPr/>
            </a:pPr>
            <a:r>
              <a:rPr lang="en-US" u="sng" dirty="0" smtClean="0">
                <a:solidFill>
                  <a:srgbClr val="0000FF"/>
                </a:solidFill>
                <a:latin typeface="Tahoma" charset="0"/>
              </a:rPr>
              <a:t>AskDiamond</a:t>
            </a:r>
            <a:r>
              <a:rPr lang="en-US" u="sng" dirty="0" smtClean="0">
                <a:solidFill>
                  <a:srgbClr val="0000FF"/>
                </a:solidFill>
                <a:latin typeface="Tahoma" charset="0"/>
                <a:hlinkClick r:id="rId2"/>
              </a:rPr>
              <a:t>@easysba.com</a:t>
            </a:r>
            <a:endParaRPr lang="en-US" u="sng" dirty="0" smtClean="0">
              <a:solidFill>
                <a:srgbClr val="0000FF"/>
              </a:solidFill>
              <a:latin typeface="Tahoma" charset="0"/>
            </a:endParaRPr>
          </a:p>
          <a:p>
            <a:pPr algn="ctr" fontAlgn="auto">
              <a:lnSpc>
                <a:spcPct val="90000"/>
              </a:lnSpc>
              <a:spcAft>
                <a:spcPts val="0"/>
              </a:spcAft>
              <a:buFontTx/>
              <a:buNone/>
              <a:defRPr/>
            </a:pPr>
            <a:endParaRPr lang="en-US" dirty="0" smtClean="0">
              <a:latin typeface="Tahoma" charset="0"/>
            </a:endParaRPr>
          </a:p>
          <a:p>
            <a:pPr algn="ctr" fontAlgn="auto">
              <a:lnSpc>
                <a:spcPct val="90000"/>
              </a:lnSpc>
              <a:spcAft>
                <a:spcPts val="0"/>
              </a:spcAft>
              <a:buFontTx/>
              <a:buNone/>
              <a:defRPr/>
            </a:pPr>
            <a:r>
              <a:rPr lang="en-US" dirty="0" smtClean="0">
                <a:latin typeface="Tahoma" charset="0"/>
              </a:rPr>
              <a:t>Answered within 24 hours!</a:t>
            </a:r>
          </a:p>
          <a:p>
            <a:pPr algn="ctr" fontAlgn="auto">
              <a:lnSpc>
                <a:spcPct val="90000"/>
              </a:lnSpc>
              <a:spcAft>
                <a:spcPts val="0"/>
              </a:spcAft>
              <a:buFontTx/>
              <a:buNone/>
              <a:defRPr/>
            </a:pPr>
            <a:r>
              <a:rPr lang="en-US" sz="1400" dirty="0" smtClean="0">
                <a:latin typeface="Tahoma" charset="0"/>
              </a:rPr>
              <a:t>Monday thru Friday</a:t>
            </a:r>
          </a:p>
          <a:p>
            <a:pPr algn="ctr" fontAlgn="auto">
              <a:lnSpc>
                <a:spcPct val="90000"/>
              </a:lnSpc>
              <a:spcAft>
                <a:spcPts val="0"/>
              </a:spcAft>
              <a:buFontTx/>
              <a:buNone/>
              <a:defRPr/>
            </a:pPr>
            <a:endParaRPr lang="en-US" sz="1400" dirty="0">
              <a:latin typeface="Tahoma" charset="0"/>
            </a:endParaRPr>
          </a:p>
          <a:p>
            <a:pPr algn="ctr" fontAlgn="auto">
              <a:lnSpc>
                <a:spcPct val="90000"/>
              </a:lnSpc>
              <a:spcAft>
                <a:spcPts val="0"/>
              </a:spcAft>
              <a:buFontTx/>
              <a:buNone/>
              <a:defRPr/>
            </a:pPr>
            <a:endParaRPr lang="en-US" sz="1400" dirty="0" smtClean="0">
              <a:latin typeface="Tahoma" charset="0"/>
            </a:endParaRPr>
          </a:p>
          <a:p>
            <a:pPr algn="ctr" eaLnBrk="0" fontAlgn="auto" hangingPunct="0">
              <a:lnSpc>
                <a:spcPct val="90000"/>
              </a:lnSpc>
              <a:spcBef>
                <a:spcPct val="50000"/>
              </a:spcBef>
              <a:spcAft>
                <a:spcPts val="0"/>
              </a:spcAft>
              <a:buFontTx/>
              <a:buNone/>
              <a:defRPr/>
            </a:pPr>
            <a:r>
              <a:rPr lang="en-US" dirty="0" smtClean="0">
                <a:solidFill>
                  <a:srgbClr val="008000"/>
                </a:solidFill>
              </a:rPr>
              <a:t>We’re </a:t>
            </a:r>
            <a:r>
              <a:rPr lang="en-US" u="sng" dirty="0" smtClean="0">
                <a:solidFill>
                  <a:srgbClr val="008000"/>
                </a:solidFill>
              </a:rPr>
              <a:t>NOT</a:t>
            </a:r>
            <a:r>
              <a:rPr lang="en-US" dirty="0" smtClean="0">
                <a:solidFill>
                  <a:srgbClr val="008000"/>
                </a:solidFill>
              </a:rPr>
              <a:t> just another lending source; we want to be your </a:t>
            </a:r>
            <a:r>
              <a:rPr lang="en-US" u="sng" dirty="0" smtClean="0">
                <a:solidFill>
                  <a:srgbClr val="008000"/>
                </a:solidFill>
              </a:rPr>
              <a:t>ONLY</a:t>
            </a:r>
            <a:r>
              <a:rPr lang="en-US" dirty="0" smtClean="0">
                <a:solidFill>
                  <a:srgbClr val="008000"/>
                </a:solidFill>
              </a:rPr>
              <a:t> source!</a:t>
            </a:r>
          </a:p>
          <a:p>
            <a:pPr algn="ctr" fontAlgn="auto">
              <a:lnSpc>
                <a:spcPct val="90000"/>
              </a:lnSpc>
              <a:spcAft>
                <a:spcPts val="0"/>
              </a:spcAft>
              <a:buFontTx/>
              <a:buNone/>
              <a:defRPr/>
            </a:pPr>
            <a:endParaRPr lang="en-US" sz="2000" dirty="0">
              <a:latin typeface="Tahoma" charset="0"/>
            </a:endParaRPr>
          </a:p>
        </p:txBody>
      </p:sp>
      <p:pic>
        <p:nvPicPr>
          <p:cNvPr id="106498" name="Picture 1"/>
          <p:cNvPicPr>
            <a:picLocks noChangeAspect="1"/>
          </p:cNvPicPr>
          <p:nvPr/>
        </p:nvPicPr>
        <p:blipFill>
          <a:blip r:embed="rId3"/>
          <a:srcRect/>
          <a:stretch>
            <a:fillRect/>
          </a:stretch>
        </p:blipFill>
        <p:spPr bwMode="auto">
          <a:xfrm>
            <a:off x="1828800" y="228600"/>
            <a:ext cx="3359150" cy="893763"/>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p:cNvSpPr>
            <a:spLocks noGrp="1" noChangeArrowheads="1"/>
          </p:cNvSpPr>
          <p:nvPr>
            <p:ph type="body" idx="1"/>
          </p:nvPr>
        </p:nvSpPr>
        <p:spPr>
          <a:xfrm>
            <a:off x="514350" y="1814513"/>
            <a:ext cx="5829300" cy="6573837"/>
          </a:xfrm>
        </p:spPr>
        <p:txBody>
          <a:bodyPr/>
          <a:lstStyle/>
          <a:p>
            <a:pPr algn="ctr">
              <a:lnSpc>
                <a:spcPct val="90000"/>
              </a:lnSpc>
              <a:buFontTx/>
              <a:buNone/>
            </a:pPr>
            <a:r>
              <a:rPr lang="en-US" smtClean="0">
                <a:latin typeface="Tahoma" charset="0"/>
              </a:rPr>
              <a:t>For an additional broker information package please email us at </a:t>
            </a:r>
            <a:r>
              <a:rPr lang="en-US" smtClean="0">
                <a:latin typeface="Tahoma" charset="0"/>
                <a:hlinkClick r:id="rId2"/>
              </a:rPr>
              <a:t>brokers@easysba.com</a:t>
            </a:r>
            <a:endParaRPr lang="en-US" smtClean="0">
              <a:latin typeface="Tahoma" charset="0"/>
            </a:endParaRPr>
          </a:p>
          <a:p>
            <a:pPr algn="ctr">
              <a:lnSpc>
                <a:spcPct val="90000"/>
              </a:lnSpc>
              <a:buFontTx/>
              <a:buNone/>
            </a:pPr>
            <a:endParaRPr lang="en-US" smtClean="0">
              <a:latin typeface="Tahoma" charset="0"/>
            </a:endParaRPr>
          </a:p>
          <a:p>
            <a:pPr algn="ctr">
              <a:lnSpc>
                <a:spcPct val="90000"/>
              </a:lnSpc>
              <a:buFontTx/>
              <a:buNone/>
            </a:pPr>
            <a:r>
              <a:rPr lang="en-US" smtClean="0">
                <a:latin typeface="Tahoma" charset="0"/>
              </a:rPr>
              <a:t>Or call us at</a:t>
            </a:r>
          </a:p>
          <a:p>
            <a:pPr algn="ctr">
              <a:lnSpc>
                <a:spcPct val="90000"/>
              </a:lnSpc>
              <a:buFontTx/>
              <a:buNone/>
            </a:pPr>
            <a:r>
              <a:rPr lang="en-US" smtClean="0">
                <a:latin typeface="Tahoma" charset="0"/>
              </a:rPr>
              <a:t>888.238.0952</a:t>
            </a:r>
          </a:p>
          <a:p>
            <a:pPr algn="ctr">
              <a:lnSpc>
                <a:spcPct val="90000"/>
              </a:lnSpc>
              <a:buFontTx/>
              <a:buNone/>
            </a:pPr>
            <a:r>
              <a:rPr lang="en-US" smtClean="0">
                <a:latin typeface="Tahoma" charset="0"/>
              </a:rPr>
              <a:t> NC Corporate offices </a:t>
            </a:r>
          </a:p>
          <a:p>
            <a:pPr algn="ctr">
              <a:lnSpc>
                <a:spcPct val="90000"/>
              </a:lnSpc>
              <a:buFontTx/>
              <a:buNone/>
            </a:pPr>
            <a:endParaRPr lang="en-US" smtClean="0">
              <a:latin typeface="Tahoma" charset="0"/>
            </a:endParaRPr>
          </a:p>
          <a:p>
            <a:pPr algn="ctr" eaLnBrk="0" hangingPunct="0">
              <a:lnSpc>
                <a:spcPct val="90000"/>
              </a:lnSpc>
              <a:spcBef>
                <a:spcPct val="50000"/>
              </a:spcBef>
              <a:buFontTx/>
              <a:buNone/>
            </a:pPr>
            <a:r>
              <a:rPr lang="en-US" smtClean="0">
                <a:solidFill>
                  <a:srgbClr val="008000"/>
                </a:solidFill>
              </a:rPr>
              <a:t>We’re </a:t>
            </a:r>
            <a:r>
              <a:rPr lang="en-US" u="sng" smtClean="0">
                <a:solidFill>
                  <a:srgbClr val="008000"/>
                </a:solidFill>
              </a:rPr>
              <a:t>NOT</a:t>
            </a:r>
            <a:r>
              <a:rPr lang="en-US" smtClean="0">
                <a:solidFill>
                  <a:srgbClr val="008000"/>
                </a:solidFill>
              </a:rPr>
              <a:t> just another lending source; we are the nation’s # 1 source!</a:t>
            </a:r>
          </a:p>
          <a:p>
            <a:pPr algn="ctr">
              <a:lnSpc>
                <a:spcPct val="90000"/>
              </a:lnSpc>
              <a:buFontTx/>
              <a:buNone/>
            </a:pPr>
            <a:endParaRPr lang="en-US" sz="2000" smtClean="0">
              <a:latin typeface="Tahoma" charset="0"/>
            </a:endParaRPr>
          </a:p>
        </p:txBody>
      </p:sp>
      <p:pic>
        <p:nvPicPr>
          <p:cNvPr id="107522" name="Picture 1"/>
          <p:cNvPicPr>
            <a:picLocks noChangeAspect="1"/>
          </p:cNvPicPr>
          <p:nvPr/>
        </p:nvPicPr>
        <p:blipFill>
          <a:blip r:embed="rId3"/>
          <a:srcRect/>
          <a:stretch>
            <a:fillRect/>
          </a:stretch>
        </p:blipFill>
        <p:spPr bwMode="auto">
          <a:xfrm>
            <a:off x="1828800" y="609600"/>
            <a:ext cx="3359150" cy="893763"/>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2"/>
          <a:srcRect/>
          <a:stretch>
            <a:fillRect/>
          </a:stretch>
        </p:blipFill>
        <p:spPr bwMode="auto">
          <a:xfrm>
            <a:off x="0" y="0"/>
            <a:ext cx="6859588" cy="9145588"/>
          </a:xfrm>
          <a:prstGeom prst="rect">
            <a:avLst/>
          </a:prstGeom>
          <a:noFill/>
          <a:ln w="9525">
            <a:noFill/>
            <a:miter lim="800000"/>
            <a:headEnd/>
            <a:tailEnd/>
          </a:ln>
        </p:spPr>
      </p:pic>
      <p:pic>
        <p:nvPicPr>
          <p:cNvPr id="108546" name="Picture 3"/>
          <p:cNvPicPr>
            <a:picLocks noChangeAspect="1" noChangeArrowheads="1"/>
          </p:cNvPicPr>
          <p:nvPr/>
        </p:nvPicPr>
        <p:blipFill>
          <a:blip r:embed="rId2"/>
          <a:srcRect/>
          <a:stretch>
            <a:fillRect/>
          </a:stretch>
        </p:blipFill>
        <p:spPr bwMode="auto">
          <a:xfrm>
            <a:off x="0" y="0"/>
            <a:ext cx="6859588" cy="9145588"/>
          </a:xfrm>
          <a:prstGeom prst="rect">
            <a:avLst/>
          </a:prstGeom>
          <a:noFill/>
          <a:ln w="9525">
            <a:noFill/>
            <a:miter lim="800000"/>
            <a:headEnd/>
            <a:tailEnd/>
          </a:ln>
        </p:spPr>
      </p:pic>
    </p:spTree>
  </p:cSld>
  <p:clrMapOvr>
    <a:masterClrMapping/>
  </p:clrMapOvr>
  <p:transition spd="slow" advTm="5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32" name="Object 8"/>
          <p:cNvGraphicFramePr>
            <a:graphicFrameLocks noChangeAspect="1"/>
          </p:cNvGraphicFramePr>
          <p:nvPr/>
        </p:nvGraphicFramePr>
        <p:xfrm>
          <a:off x="401638" y="0"/>
          <a:ext cx="6053137" cy="9144000"/>
        </p:xfrm>
        <a:graphic>
          <a:graphicData uri="http://schemas.openxmlformats.org/presentationml/2006/ole">
            <p:oleObj spid="_x0000_s52232" name="Worksheet" r:id="rId3" imgW="9401251" imgH="14201851"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342900" y="366713"/>
            <a:ext cx="6172200" cy="1081087"/>
          </a:xfrm>
        </p:spPr>
        <p:txBody>
          <a:bodyPr/>
          <a:lstStyle/>
          <a:p>
            <a:r>
              <a:rPr lang="en-US" smtClean="0"/>
              <a:t>Cost of Good Sold</a:t>
            </a:r>
            <a:br>
              <a:rPr lang="en-US" smtClean="0"/>
            </a:br>
            <a:r>
              <a:rPr lang="en-US" sz="2000" smtClean="0"/>
              <a:t>Item #1</a:t>
            </a:r>
            <a:endParaRPr lang="en-US" smtClean="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None/>
              <a:defRPr/>
            </a:pPr>
            <a:r>
              <a:rPr lang="en-US" sz="1800" dirty="0" smtClean="0"/>
              <a:t>Personal home items– This category is NEVER an add back and here’s why:</a:t>
            </a:r>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fontAlgn="auto">
              <a:spcAft>
                <a:spcPts val="0"/>
              </a:spcAft>
              <a:buFont typeface="Arial" pitchFamily="34" charset="0"/>
              <a:buChar char="•"/>
              <a:defRPr/>
            </a:pPr>
            <a:r>
              <a:rPr lang="en-US" sz="1800" dirty="0" smtClean="0"/>
              <a:t>1) The IRS considers this as the “Cost of Goods Sold” and only the cost of “GOODS” sold to produce the revenues stated above.</a:t>
            </a:r>
          </a:p>
          <a:p>
            <a:pPr fontAlgn="auto">
              <a:spcAft>
                <a:spcPts val="0"/>
              </a:spcAft>
              <a:buFont typeface="Arial" pitchFamily="34" charset="0"/>
              <a:buNone/>
              <a:defRPr/>
            </a:pPr>
            <a:endParaRPr lang="en-US" sz="1800" dirty="0" smtClean="0"/>
          </a:p>
          <a:p>
            <a:pPr fontAlgn="auto">
              <a:spcAft>
                <a:spcPts val="0"/>
              </a:spcAft>
              <a:buFont typeface="Arial" pitchFamily="34" charset="0"/>
              <a:buChar char="•"/>
              <a:defRPr/>
            </a:pPr>
            <a:r>
              <a:rPr lang="en-US" sz="1800" dirty="0" smtClean="0"/>
              <a:t>2) The more you prove there are additional items in this number, the more you prove the seller is dishonestly submitting his tax return information to the federal government—We NEVER want to do this.</a:t>
            </a:r>
          </a:p>
          <a:p>
            <a:pPr fontAlgn="auto">
              <a:spcAft>
                <a:spcPts val="0"/>
              </a:spcAft>
              <a:buFont typeface="Arial" pitchFamily="34" charset="0"/>
              <a:buNone/>
              <a:defRPr/>
            </a:pPr>
            <a:endParaRPr lang="en-US" sz="1800" dirty="0" smtClean="0"/>
          </a:p>
          <a:p>
            <a:pPr fontAlgn="auto">
              <a:spcAft>
                <a:spcPts val="0"/>
              </a:spcAft>
              <a:buFont typeface="Arial" pitchFamily="34" charset="0"/>
              <a:buChar char="•"/>
              <a:defRPr/>
            </a:pPr>
            <a:r>
              <a:rPr lang="en-US" sz="1800" dirty="0" smtClean="0"/>
              <a:t>3) Proving the actual amount of items utilized in the business operations is usually very difficult.</a:t>
            </a:r>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algn="ctr" fontAlgn="auto">
              <a:spcAft>
                <a:spcPts val="0"/>
              </a:spcAft>
              <a:buFont typeface="Arial" pitchFamily="34" charset="0"/>
              <a:buNone/>
              <a:defRPr/>
            </a:pPr>
            <a:r>
              <a:rPr lang="en-US" sz="1800" dirty="0" smtClean="0"/>
              <a:t>Stay away from this one understanding what you could be exposing on the sellers side.</a:t>
            </a:r>
          </a:p>
          <a:p>
            <a:pPr fontAlgn="auto">
              <a:spcAft>
                <a:spcPts val="0"/>
              </a:spcAft>
              <a:buFont typeface="Arial" pitchFamily="34" charset="0"/>
              <a:buNone/>
              <a:defRPr/>
            </a:pPr>
            <a:endParaRPr lang="en-US" sz="1800" dirty="0" smtClean="0"/>
          </a:p>
          <a:p>
            <a:pPr fontAlgn="auto">
              <a:spcAft>
                <a:spcPts val="0"/>
              </a:spcAft>
              <a:buFont typeface="Arial" pitchFamily="34" charset="0"/>
              <a:buChar char="•"/>
              <a:defRPr/>
            </a:pPr>
            <a:endParaRPr lang="en-US" sz="1800" dirty="0"/>
          </a:p>
        </p:txBody>
      </p:sp>
      <p:pic>
        <p:nvPicPr>
          <p:cNvPr id="65539" name="Picture 3" descr="Red.jpg"/>
          <p:cNvPicPr>
            <a:picLocks noChangeAspect="1"/>
          </p:cNvPicPr>
          <p:nvPr/>
        </p:nvPicPr>
        <p:blipFill>
          <a:blip r:embed="rId2"/>
          <a:srcRect/>
          <a:stretch>
            <a:fillRect/>
          </a:stretch>
        </p:blipFill>
        <p:spPr bwMode="auto">
          <a:xfrm>
            <a:off x="3124200" y="7924800"/>
            <a:ext cx="6858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6" name="Object 8"/>
          <p:cNvGraphicFramePr>
            <a:graphicFrameLocks noChangeAspect="1"/>
          </p:cNvGraphicFramePr>
          <p:nvPr/>
        </p:nvGraphicFramePr>
        <p:xfrm>
          <a:off x="365125" y="0"/>
          <a:ext cx="6126163" cy="9144000"/>
        </p:xfrm>
        <a:graphic>
          <a:graphicData uri="http://schemas.openxmlformats.org/presentationml/2006/ole">
            <p:oleObj spid="_x0000_s53256" name="Worksheet" r:id="rId3" imgW="9515551" imgH="14201851"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342900" y="366713"/>
            <a:ext cx="6172200" cy="1081087"/>
          </a:xfrm>
        </p:spPr>
        <p:txBody>
          <a:bodyPr/>
          <a:lstStyle/>
          <a:p>
            <a:r>
              <a:rPr lang="en-US" smtClean="0"/>
              <a:t>Discontinued Advertising</a:t>
            </a:r>
            <a:br>
              <a:rPr lang="en-US" smtClean="0"/>
            </a:br>
            <a:r>
              <a:rPr lang="en-US" sz="2000" smtClean="0"/>
              <a:t>Item #2</a:t>
            </a:r>
            <a:endParaRPr lang="en-US"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None/>
              <a:defRPr/>
            </a:pPr>
            <a:r>
              <a:rPr lang="en-US" sz="1800" dirty="0" smtClean="0"/>
              <a:t>Discontinued Advertising is “typically” not considered an add back and here’s why:</a:t>
            </a:r>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fontAlgn="auto">
              <a:spcAft>
                <a:spcPts val="0"/>
              </a:spcAft>
              <a:buFont typeface="Arial" pitchFamily="34" charset="0"/>
              <a:buChar char="•"/>
              <a:defRPr/>
            </a:pPr>
            <a:r>
              <a:rPr lang="en-US" sz="1800" dirty="0" smtClean="0"/>
              <a:t>1) No one can prove or disprove the actual effects that this advertising had/has or will have on sales. Customers may have seen the ad many times (the 9 rule) and have not chosen to call until they needed the actual service your client provides and then finding a phone number online as opposed to the method of advertising. </a:t>
            </a:r>
          </a:p>
          <a:p>
            <a:pPr fontAlgn="auto">
              <a:spcAft>
                <a:spcPts val="0"/>
              </a:spcAft>
              <a:buFont typeface="Arial" pitchFamily="34" charset="0"/>
              <a:buNone/>
              <a:defRPr/>
            </a:pPr>
            <a:endParaRPr lang="en-US" sz="1800" dirty="0" smtClean="0"/>
          </a:p>
          <a:p>
            <a:pPr fontAlgn="auto">
              <a:spcAft>
                <a:spcPts val="0"/>
              </a:spcAft>
              <a:buFont typeface="Arial" pitchFamily="34" charset="0"/>
              <a:buChar char="•"/>
              <a:defRPr/>
            </a:pPr>
            <a:r>
              <a:rPr lang="en-US" sz="1800" dirty="0" smtClean="0"/>
              <a:t>2) May be considered if the cost was for an item such as sponsoring a children’s baseball team and most of the businesses clients come from other states, as an example.</a:t>
            </a:r>
          </a:p>
          <a:p>
            <a:pPr fontAlgn="auto">
              <a:spcAft>
                <a:spcPts val="0"/>
              </a:spcAft>
              <a:buFont typeface="Arial" pitchFamily="34" charset="0"/>
              <a:buNone/>
              <a:defRPr/>
            </a:pPr>
            <a:endParaRPr lang="en-US" sz="1800" dirty="0" smtClean="0"/>
          </a:p>
          <a:p>
            <a:pPr fontAlgn="auto">
              <a:spcAft>
                <a:spcPts val="0"/>
              </a:spcAft>
              <a:buFont typeface="Arial" pitchFamily="34" charset="0"/>
              <a:buChar char="•"/>
              <a:defRPr/>
            </a:pPr>
            <a:r>
              <a:rPr lang="en-US" sz="1800" dirty="0" smtClean="0"/>
              <a:t>3) If the advertising add back was for additional years then it brings into question the lack of management skills the seller possess if in fact this is an add back. Meaning, if the seller unwisely ran the business over the last three years and spent money on unproductive items.</a:t>
            </a:r>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algn="ctr" fontAlgn="auto">
              <a:spcAft>
                <a:spcPts val="0"/>
              </a:spcAft>
              <a:buFont typeface="Arial" pitchFamily="34" charset="0"/>
              <a:buNone/>
              <a:defRPr/>
            </a:pPr>
            <a:r>
              <a:rPr lang="en-US" sz="1800" dirty="0" smtClean="0"/>
              <a:t>Depending on the amount, not typically worth fighting for.</a:t>
            </a:r>
          </a:p>
          <a:p>
            <a:pPr fontAlgn="auto">
              <a:spcAft>
                <a:spcPts val="0"/>
              </a:spcAft>
              <a:buFont typeface="Arial" pitchFamily="34" charset="0"/>
              <a:buNone/>
              <a:defRPr/>
            </a:pPr>
            <a:endParaRPr lang="en-US" sz="1800" dirty="0" smtClean="0"/>
          </a:p>
          <a:p>
            <a:pPr fontAlgn="auto">
              <a:spcAft>
                <a:spcPts val="0"/>
              </a:spcAft>
              <a:buFont typeface="Arial" pitchFamily="34" charset="0"/>
              <a:buChar char="•"/>
              <a:defRPr/>
            </a:pPr>
            <a:endParaRPr lang="en-US" sz="1800" dirty="0"/>
          </a:p>
        </p:txBody>
      </p:sp>
      <p:pic>
        <p:nvPicPr>
          <p:cNvPr id="59395" name="Picture 3" descr="Red.jpg"/>
          <p:cNvPicPr>
            <a:picLocks noChangeAspect="1"/>
          </p:cNvPicPr>
          <p:nvPr/>
        </p:nvPicPr>
        <p:blipFill>
          <a:blip r:embed="rId2"/>
          <a:srcRect/>
          <a:stretch>
            <a:fillRect/>
          </a:stretch>
        </p:blipFill>
        <p:spPr bwMode="auto">
          <a:xfrm>
            <a:off x="2971800" y="8077200"/>
            <a:ext cx="8001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80" name="Object 8"/>
          <p:cNvGraphicFramePr>
            <a:graphicFrameLocks noChangeAspect="1"/>
          </p:cNvGraphicFramePr>
          <p:nvPr/>
        </p:nvGraphicFramePr>
        <p:xfrm>
          <a:off x="387350" y="0"/>
          <a:ext cx="6083300" cy="9144000"/>
        </p:xfrm>
        <a:graphic>
          <a:graphicData uri="http://schemas.openxmlformats.org/presentationml/2006/ole">
            <p:oleObj spid="_x0000_s54280" name="Worksheet" r:id="rId3" imgW="9448800" imgH="14201851"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342900" y="366713"/>
            <a:ext cx="6172200" cy="1081087"/>
          </a:xfrm>
        </p:spPr>
        <p:txBody>
          <a:bodyPr/>
          <a:lstStyle/>
          <a:p>
            <a:r>
              <a:rPr lang="en-US" smtClean="0"/>
              <a:t>Amortization</a:t>
            </a:r>
            <a:br>
              <a:rPr lang="en-US" smtClean="0"/>
            </a:br>
            <a:r>
              <a:rPr lang="en-US" sz="2000" smtClean="0"/>
              <a:t>Item #3</a:t>
            </a:r>
            <a:endParaRPr lang="en-US" smtClean="0"/>
          </a:p>
        </p:txBody>
      </p:sp>
      <p:sp>
        <p:nvSpPr>
          <p:cNvPr id="3" name="Content Placeholder 2"/>
          <p:cNvSpPr>
            <a:spLocks noGrp="1"/>
          </p:cNvSpPr>
          <p:nvPr>
            <p:ph idx="1"/>
          </p:nvPr>
        </p:nvSpPr>
        <p:spPr/>
        <p:txBody>
          <a:bodyPr rtlCol="0">
            <a:normAutofit lnSpcReduction="10000"/>
          </a:bodyPr>
          <a:lstStyle/>
          <a:p>
            <a:pPr algn="ctr" fontAlgn="auto">
              <a:spcAft>
                <a:spcPts val="0"/>
              </a:spcAft>
              <a:buFont typeface="Arial" pitchFamily="34" charset="0"/>
              <a:buNone/>
              <a:defRPr/>
            </a:pPr>
            <a:r>
              <a:rPr lang="en-US" sz="1800" dirty="0" smtClean="0"/>
              <a:t>Amortization is “typically” considered an add back and here’s why:</a:t>
            </a:r>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fontAlgn="auto">
              <a:spcAft>
                <a:spcPts val="0"/>
              </a:spcAft>
              <a:buFont typeface="Arial" pitchFamily="34" charset="0"/>
              <a:buChar char="•"/>
              <a:defRPr/>
            </a:pPr>
            <a:r>
              <a:rPr lang="en-US" sz="1800" dirty="0" smtClean="0"/>
              <a:t>1) Seller specific loans, leases and other financing products used to secure the business are typically being paid off or secured by the seller only and are not being assumed by the buyer.  </a:t>
            </a:r>
          </a:p>
          <a:p>
            <a:pPr fontAlgn="auto">
              <a:spcAft>
                <a:spcPts val="0"/>
              </a:spcAft>
              <a:buFont typeface="Arial" pitchFamily="34" charset="0"/>
              <a:buNone/>
              <a:defRPr/>
            </a:pPr>
            <a:endParaRPr lang="en-US" sz="1800" dirty="0" smtClean="0"/>
          </a:p>
          <a:p>
            <a:pPr fontAlgn="auto">
              <a:spcAft>
                <a:spcPts val="0"/>
              </a:spcAft>
              <a:buFont typeface="Arial" pitchFamily="34" charset="0"/>
              <a:buChar char="•"/>
              <a:defRPr/>
            </a:pPr>
            <a:r>
              <a:rPr lang="en-US" sz="1800" dirty="0" smtClean="0"/>
              <a:t>2) Items to be aware of in this category are any bank charges for credit card processing that may continue, leases on vehicles, equipment or other assets being assumed by the buyer and NOT being paid off prior to closing.</a:t>
            </a:r>
          </a:p>
          <a:p>
            <a:pPr fontAlgn="auto">
              <a:spcAft>
                <a:spcPts val="0"/>
              </a:spcAft>
              <a:buFont typeface="Arial" pitchFamily="34" charset="0"/>
              <a:buNone/>
              <a:defRPr/>
            </a:pPr>
            <a:endParaRPr lang="en-US" sz="1800" dirty="0" smtClean="0"/>
          </a:p>
          <a:p>
            <a:pPr fontAlgn="auto">
              <a:spcAft>
                <a:spcPts val="0"/>
              </a:spcAft>
              <a:buFont typeface="Arial" pitchFamily="34" charset="0"/>
              <a:buChar char="•"/>
              <a:defRPr/>
            </a:pPr>
            <a:r>
              <a:rPr lang="en-US" sz="1800" dirty="0" smtClean="0"/>
              <a:t>3) We will deduct for our buyers financing considerations after determining the total SDE for the business and at a later point.</a:t>
            </a:r>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algn="ctr" fontAlgn="auto">
              <a:spcAft>
                <a:spcPts val="0"/>
              </a:spcAft>
              <a:buFont typeface="Arial" pitchFamily="34" charset="0"/>
              <a:buNone/>
              <a:defRPr/>
            </a:pPr>
            <a:r>
              <a:rPr lang="en-US" sz="1800" dirty="0" smtClean="0"/>
              <a:t>Almost always an add back excepted by all lenders!</a:t>
            </a:r>
          </a:p>
          <a:p>
            <a:pPr fontAlgn="auto">
              <a:spcAft>
                <a:spcPts val="0"/>
              </a:spcAft>
              <a:buFont typeface="Arial" pitchFamily="34" charset="0"/>
              <a:buNone/>
              <a:defRPr/>
            </a:pPr>
            <a:endParaRPr lang="en-US" sz="1800" dirty="0" smtClean="0"/>
          </a:p>
          <a:p>
            <a:pPr fontAlgn="auto">
              <a:spcAft>
                <a:spcPts val="0"/>
              </a:spcAft>
              <a:buFont typeface="Arial" pitchFamily="34" charset="0"/>
              <a:buChar char="•"/>
              <a:defRPr/>
            </a:pPr>
            <a:endParaRPr lang="en-US" sz="1800" dirty="0"/>
          </a:p>
        </p:txBody>
      </p:sp>
      <p:pic>
        <p:nvPicPr>
          <p:cNvPr id="61443" name="Picture 3" descr="Green.jpg"/>
          <p:cNvPicPr>
            <a:picLocks noChangeAspect="1"/>
          </p:cNvPicPr>
          <p:nvPr/>
        </p:nvPicPr>
        <p:blipFill>
          <a:blip r:embed="rId2"/>
          <a:srcRect/>
          <a:stretch>
            <a:fillRect/>
          </a:stretch>
        </p:blipFill>
        <p:spPr bwMode="auto">
          <a:xfrm>
            <a:off x="3048000" y="80010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TotalTime>
  <Words>1846</Words>
  <Application>Microsoft Office PowerPoint</Application>
  <PresentationFormat>On-screen Show (4:3)</PresentationFormat>
  <Paragraphs>206</Paragraphs>
  <Slides>37</Slides>
  <Notes>0</Notes>
  <HiddenSlides>0</HiddenSlides>
  <MMClips>0</MMClips>
  <ScaleCrop>false</ScaleCrop>
  <HeadingPairs>
    <vt:vector size="8" baseType="variant">
      <vt:variant>
        <vt:lpstr>Fonts Used</vt:lpstr>
      </vt:variant>
      <vt:variant>
        <vt:i4>3</vt:i4>
      </vt:variant>
      <vt:variant>
        <vt:lpstr>Design Template</vt:lpstr>
      </vt:variant>
      <vt:variant>
        <vt:i4>1</vt:i4>
      </vt:variant>
      <vt:variant>
        <vt:lpstr>Embedded OLE Servers</vt:lpstr>
      </vt:variant>
      <vt:variant>
        <vt:i4>1</vt:i4>
      </vt:variant>
      <vt:variant>
        <vt:lpstr>Slide Titles</vt:lpstr>
      </vt:variant>
      <vt:variant>
        <vt:i4>37</vt:i4>
      </vt:variant>
    </vt:vector>
  </HeadingPairs>
  <TitlesOfParts>
    <vt:vector size="42" baseType="lpstr">
      <vt:lpstr>Calibri</vt:lpstr>
      <vt:lpstr>Arial</vt:lpstr>
      <vt:lpstr>Tahoma</vt:lpstr>
      <vt:lpstr>Office Theme</vt:lpstr>
      <vt:lpstr>Worksheet</vt:lpstr>
      <vt:lpstr>Slide 1</vt:lpstr>
      <vt:lpstr>       The Do’s and Don’ts of Add backs! (Knowing what to fight for)      Our BIG disclaimer!   The following examples are how current lenders/underwriters view add backs when being considered in their cash flow analysis. These are views compiled by Diamond Financial but are not opinions made by Diamond Financial. Many of the current, aggressive lenders were included in these compilations. </vt:lpstr>
      <vt:lpstr>Slide 3</vt:lpstr>
      <vt:lpstr>Slide 4</vt:lpstr>
      <vt:lpstr>Cost of Good Sold Item #1</vt:lpstr>
      <vt:lpstr>Slide 6</vt:lpstr>
      <vt:lpstr>Discontinued Advertising Item #2</vt:lpstr>
      <vt:lpstr>Slide 8</vt:lpstr>
      <vt:lpstr>Amortization Item #3</vt:lpstr>
      <vt:lpstr>Slide 10</vt:lpstr>
      <vt:lpstr>Personal Cell Phone  Item # 4</vt:lpstr>
      <vt:lpstr>Slide 12</vt:lpstr>
      <vt:lpstr>Depreciation Item # 5</vt:lpstr>
      <vt:lpstr>Slide 14</vt:lpstr>
      <vt:lpstr>Family Health Insurance Item # 6</vt:lpstr>
      <vt:lpstr>Slide 16</vt:lpstr>
      <vt:lpstr>Interest Expense Item # 7</vt:lpstr>
      <vt:lpstr>Slide 18</vt:lpstr>
      <vt:lpstr>Wife’s Personal Vehicle Item # 8</vt:lpstr>
      <vt:lpstr>Slide 20</vt:lpstr>
      <vt:lpstr>Lease Payments Item # 9</vt:lpstr>
      <vt:lpstr>Slide 22</vt:lpstr>
      <vt:lpstr>Lodging and travel Item # 10</vt:lpstr>
      <vt:lpstr>Slide 24</vt:lpstr>
      <vt:lpstr>Meals and Entertainment Item # 11</vt:lpstr>
      <vt:lpstr>Slide 26</vt:lpstr>
      <vt:lpstr>Officer Salary Item # 12</vt:lpstr>
      <vt:lpstr>Slide 28</vt:lpstr>
      <vt:lpstr>Education and Training Item # 13</vt:lpstr>
      <vt:lpstr>Slide 30</vt:lpstr>
      <vt:lpstr>Personal Home Utilities Item # 14</vt:lpstr>
      <vt:lpstr>Slide 32</vt:lpstr>
      <vt:lpstr>Owner’s Personal Auto Item # 15</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Kirk L. Edwards</cp:lastModifiedBy>
  <cp:revision>95</cp:revision>
  <dcterms:created xsi:type="dcterms:W3CDTF">2010-04-02T18:23:48Z</dcterms:created>
  <dcterms:modified xsi:type="dcterms:W3CDTF">2014-03-25T19:34:32Z</dcterms:modified>
</cp:coreProperties>
</file>